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9" r:id="rId11"/>
    <p:sldId id="268" r:id="rId12"/>
    <p:sldId id="271" r:id="rId13"/>
    <p:sldId id="270" r:id="rId14"/>
    <p:sldId id="267" r:id="rId15"/>
    <p:sldId id="272" r:id="rId16"/>
    <p:sldId id="277" r:id="rId17"/>
    <p:sldId id="276" r:id="rId18"/>
    <p:sldId id="275" r:id="rId19"/>
    <p:sldId id="281" r:id="rId20"/>
    <p:sldId id="282" r:id="rId21"/>
    <p:sldId id="274" r:id="rId22"/>
    <p:sldId id="273" r:id="rId23"/>
    <p:sldId id="279" r:id="rId24"/>
    <p:sldId id="280" r:id="rId25"/>
    <p:sldId id="278" r:id="rId26"/>
    <p:sldId id="262" r:id="rId27"/>
    <p:sldId id="285" r:id="rId28"/>
    <p:sldId id="283" r:id="rId29"/>
    <p:sldId id="284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outlineViewPr>
    <p:cViewPr>
      <p:scale>
        <a:sx n="33" d="100"/>
        <a:sy n="33" d="100"/>
      </p:scale>
      <p:origin x="0" y="-1768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B4FF6-27F3-4A01-A015-9048248A1E40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FC7FD-058C-4328-9F9D-6BD158734D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73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2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27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65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869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825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86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5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996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6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09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0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64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22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59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24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732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2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A78F8A-2C88-40AE-99ED-32E9096B469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F82AB2-564A-4723-81E3-656B05DB8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08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incult.inf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morphy2.readthedocs.io/en/latest/" TargetMode="External"/><Relationship Id="rId2" Type="http://schemas.openxmlformats.org/officeDocument/2006/relationships/hyperlink" Target="https://www.nltk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81561" y="2259058"/>
            <a:ext cx="6815669" cy="1515533"/>
          </a:xfrm>
        </p:spPr>
        <p:txBody>
          <a:bodyPr/>
          <a:lstStyle/>
          <a:p>
            <a:r>
              <a:rPr lang="ru-RU" dirty="0" smtClean="0"/>
              <a:t>«</a:t>
            </a:r>
            <a:r>
              <a:rPr lang="ru-RU" dirty="0" err="1" smtClean="0"/>
              <a:t>Фининформатор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0253" y="5874326"/>
            <a:ext cx="6815669" cy="71119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dirty="0" smtClean="0"/>
              <a:t>Бугаева С.Ю.</a:t>
            </a:r>
          </a:p>
          <a:p>
            <a:pPr algn="l"/>
            <a:r>
              <a:rPr lang="ru-RU" dirty="0" smtClean="0"/>
              <a:t>ДПО Компьютерная лингвистика, 2021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10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1009841"/>
            <a:ext cx="9601196" cy="1303867"/>
          </a:xfrm>
        </p:spPr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Коды и 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100" dirty="0" smtClean="0"/>
              <a:t>(предобработка текстов)</a:t>
            </a:r>
            <a:endParaRPr lang="ru-RU" sz="31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x = 'd:\\</a:t>
            </a:r>
            <a:r>
              <a:rPr lang="ru-RU" dirty="0" err="1"/>
              <a:t>Desktop</a:t>
            </a:r>
            <a:r>
              <a:rPr lang="ru-RU" dirty="0"/>
              <a:t>\\</a:t>
            </a:r>
            <a:r>
              <a:rPr lang="ru-RU" dirty="0" err="1"/>
              <a:t>КомпьютЛингвист</a:t>
            </a:r>
            <a:r>
              <a:rPr lang="ru-RU" dirty="0"/>
              <a:t>\\Проект\\Тексты' </a:t>
            </a:r>
            <a:r>
              <a:rPr lang="ru-RU" sz="1800" dirty="0">
                <a:solidFill>
                  <a:srgbClr val="00B050"/>
                </a:solidFill>
              </a:rPr>
              <a:t>#место нахождения </a:t>
            </a:r>
            <a:r>
              <a:rPr lang="ru-RU" sz="1800" dirty="0" smtClean="0">
                <a:solidFill>
                  <a:srgbClr val="00B050"/>
                </a:solidFill>
              </a:rPr>
              <a:t/>
            </a:r>
            <a:br>
              <a:rPr lang="ru-RU" sz="1800" dirty="0" smtClean="0">
                <a:solidFill>
                  <a:srgbClr val="00B050"/>
                </a:solidFill>
              </a:rPr>
            </a:br>
            <a:r>
              <a:rPr lang="ru-RU" sz="1800" dirty="0" smtClean="0">
                <a:solidFill>
                  <a:srgbClr val="00B050"/>
                </a:solidFill>
              </a:rPr>
              <a:t>																текстов</a:t>
            </a:r>
            <a:r>
              <a:rPr lang="ru-RU" sz="1800" dirty="0">
                <a:solidFill>
                  <a:srgbClr val="00B050"/>
                </a:solidFill>
              </a:rPr>
              <a:t> для загрузки </a:t>
            </a:r>
          </a:p>
          <a:p>
            <a:r>
              <a:rPr lang="ru-RU" dirty="0" err="1"/>
              <a:t>os.listdir</a:t>
            </a:r>
            <a:r>
              <a:rPr lang="ru-RU" dirty="0"/>
              <a:t>(x) </a:t>
            </a:r>
            <a:r>
              <a:rPr lang="ru-RU" sz="1800" dirty="0">
                <a:solidFill>
                  <a:srgbClr val="00B050"/>
                </a:solidFill>
              </a:rPr>
              <a:t># список файлов и директорий в папке</a:t>
            </a:r>
          </a:p>
          <a:p>
            <a:r>
              <a:rPr lang="ru-RU" dirty="0" err="1"/>
              <a:t>my_file</a:t>
            </a:r>
            <a:r>
              <a:rPr lang="ru-RU" dirty="0"/>
              <a:t> = </a:t>
            </a:r>
            <a:r>
              <a:rPr lang="ru-RU" dirty="0" err="1"/>
              <a:t>open</a:t>
            </a:r>
            <a:r>
              <a:rPr lang="ru-RU" dirty="0"/>
              <a:t>(x + '\\text001.txt', 'r') </a:t>
            </a:r>
            <a:r>
              <a:rPr lang="ru-RU" sz="1800" dirty="0">
                <a:solidFill>
                  <a:srgbClr val="00B050"/>
                </a:solidFill>
              </a:rPr>
              <a:t># использована  функция </a:t>
            </a:r>
            <a:r>
              <a:rPr lang="ru-RU" sz="1800" dirty="0" err="1">
                <a:solidFill>
                  <a:srgbClr val="00B050"/>
                </a:solidFill>
              </a:rPr>
              <a:t>open</a:t>
            </a:r>
            <a:r>
              <a:rPr lang="ru-RU" sz="1800" dirty="0">
                <a:solidFill>
                  <a:srgbClr val="00B050"/>
                </a:solidFill>
              </a:rPr>
              <a:t>()</a:t>
            </a:r>
          </a:p>
          <a:p>
            <a:r>
              <a:rPr lang="ru-RU" dirty="0" smtClean="0"/>
              <a:t>read_file1</a:t>
            </a:r>
            <a:r>
              <a:rPr lang="ru-RU" dirty="0"/>
              <a:t> = </a:t>
            </a:r>
            <a:r>
              <a:rPr lang="ru-RU" dirty="0" err="1"/>
              <a:t>my_file.read</a:t>
            </a:r>
            <a:r>
              <a:rPr lang="ru-RU" dirty="0"/>
              <a:t>() </a:t>
            </a:r>
            <a:r>
              <a:rPr lang="ru-RU" sz="1800" dirty="0">
                <a:solidFill>
                  <a:srgbClr val="00B050"/>
                </a:solidFill>
              </a:rPr>
              <a:t># выдает весь текст как одну строку</a:t>
            </a:r>
          </a:p>
          <a:p>
            <a:r>
              <a:rPr lang="en-US" dirty="0"/>
              <a:t>stops = </a:t>
            </a:r>
            <a:r>
              <a:rPr lang="en-US" dirty="0" err="1"/>
              <a:t>stopwords.words</a:t>
            </a:r>
            <a:r>
              <a:rPr lang="en-US" dirty="0"/>
              <a:t>('</a:t>
            </a:r>
            <a:r>
              <a:rPr lang="en-US" dirty="0" err="1"/>
              <a:t>russian</a:t>
            </a:r>
            <a:r>
              <a:rPr lang="en-US" dirty="0"/>
              <a:t>') + ['</a:t>
            </a:r>
            <a:r>
              <a:rPr lang="ru-RU" dirty="0"/>
              <a:t>делать', 'хорошо' ,'плохо', 'от', 'то', 'ходить','идти','рассказывать','думать','мечтать','любить','бежать','бегать','летать','ненавидеть','говорить','молчать','сидеть','ехать','ездить','дружить','волновать','слушать','слышать','хотеть', 'плыть', 'плавать', 'ваш', 'свой'] </a:t>
            </a:r>
            <a:r>
              <a:rPr lang="ru-RU" sz="1800" dirty="0">
                <a:solidFill>
                  <a:srgbClr val="00B050"/>
                </a:solidFill>
              </a:rPr>
              <a:t>#добавили к стоп-словам </a:t>
            </a:r>
            <a:r>
              <a:rPr lang="en-US" sz="1800" dirty="0" err="1">
                <a:solidFill>
                  <a:srgbClr val="00B050"/>
                </a:solidFill>
              </a:rPr>
              <a:t>nltk</a:t>
            </a:r>
            <a:r>
              <a:rPr lang="en-US" sz="1800" dirty="0">
                <a:solidFill>
                  <a:srgbClr val="00B050"/>
                </a:solidFill>
              </a:rPr>
              <a:t> </a:t>
            </a:r>
            <a:r>
              <a:rPr lang="ru-RU" sz="1800" dirty="0">
                <a:solidFill>
                  <a:srgbClr val="00B050"/>
                </a:solidFill>
              </a:rPr>
              <a:t>свои слова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7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2" y="968277"/>
            <a:ext cx="9601196" cy="1303867"/>
          </a:xfrm>
        </p:spPr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Коды и результаты</a:t>
            </a:r>
            <a:r>
              <a:rPr lang="ru-RU" sz="32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/>
            </a:r>
            <a:br>
              <a:rPr lang="ru-RU" sz="32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3100" dirty="0"/>
              <a:t>(предобработка текстов)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1774" y="2563091"/>
            <a:ext cx="10148452" cy="357447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dirty="0"/>
              <a:t>for file in </a:t>
            </a:r>
            <a:r>
              <a:rPr lang="en-US" sz="1700" dirty="0" err="1"/>
              <a:t>my_txt</a:t>
            </a:r>
            <a:r>
              <a:rPr lang="en-US" sz="1700" dirty="0"/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dirty="0"/>
              <a:t>    </a:t>
            </a:r>
            <a:r>
              <a:rPr lang="en-US" sz="1700" dirty="0" err="1"/>
              <a:t>my_file</a:t>
            </a:r>
            <a:r>
              <a:rPr lang="en-US" sz="1700" dirty="0"/>
              <a:t> = open(file, 'r')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dirty="0"/>
              <a:t>    read_file1 = </a:t>
            </a:r>
            <a:r>
              <a:rPr lang="en-US" sz="1700" dirty="0" err="1"/>
              <a:t>my_file.read</a:t>
            </a:r>
            <a:r>
              <a:rPr lang="en-US" sz="1700" dirty="0"/>
              <a:t>() </a:t>
            </a:r>
            <a:r>
              <a:rPr lang="en-US" sz="1500" dirty="0">
                <a:solidFill>
                  <a:srgbClr val="00B050"/>
                </a:solidFill>
              </a:rPr>
              <a:t># </a:t>
            </a:r>
            <a:r>
              <a:rPr lang="ru-RU" sz="1500" dirty="0">
                <a:solidFill>
                  <a:srgbClr val="00B050"/>
                </a:solidFill>
              </a:rPr>
              <a:t>выдает весь текст как одну строку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700" dirty="0"/>
              <a:t>    </a:t>
            </a:r>
            <a:r>
              <a:rPr lang="en-US" sz="1700" dirty="0" err="1"/>
              <a:t>no_tags_text</a:t>
            </a:r>
            <a:r>
              <a:rPr lang="en-US" sz="1700" dirty="0"/>
              <a:t> = </a:t>
            </a:r>
            <a:r>
              <a:rPr lang="en-US" sz="1700" dirty="0" err="1"/>
              <a:t>re.sub</a:t>
            </a:r>
            <a:r>
              <a:rPr lang="en-US" sz="1700" dirty="0"/>
              <a:t>(r'\\xa0|\{\'|\'\}|\\n+|\\r+|\\t+|\{+.\w+.\}+|\'', ' ', read_file1) </a:t>
            </a:r>
            <a:r>
              <a:rPr lang="en-US" sz="1500" dirty="0">
                <a:solidFill>
                  <a:srgbClr val="00B050"/>
                </a:solidFill>
              </a:rPr>
              <a:t># </a:t>
            </a:r>
            <a:r>
              <a:rPr lang="ru-RU" sz="1500" dirty="0">
                <a:solidFill>
                  <a:srgbClr val="00B050"/>
                </a:solidFill>
              </a:rPr>
              <a:t>замена </a:t>
            </a:r>
            <a:r>
              <a:rPr lang="ru-RU" sz="1500" dirty="0" smtClean="0">
                <a:solidFill>
                  <a:srgbClr val="00B050"/>
                </a:solidFill>
              </a:rPr>
              <a:t/>
            </a:r>
            <a:br>
              <a:rPr lang="ru-RU" sz="1500" dirty="0" smtClean="0">
                <a:solidFill>
                  <a:srgbClr val="00B050"/>
                </a:solidFill>
              </a:rPr>
            </a:br>
            <a:r>
              <a:rPr lang="ru-RU" sz="1500" dirty="0" smtClean="0">
                <a:solidFill>
                  <a:srgbClr val="00B050"/>
                </a:solidFill>
              </a:rPr>
              <a:t>																ненужных</a:t>
            </a:r>
            <a:r>
              <a:rPr lang="ru-RU" sz="1500" dirty="0">
                <a:solidFill>
                  <a:srgbClr val="00B050"/>
                </a:solidFill>
              </a:rPr>
              <a:t> символов пробелом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700" dirty="0"/>
              <a:t>    </a:t>
            </a:r>
            <a:r>
              <a:rPr lang="en-US" sz="1700" dirty="0" err="1"/>
              <a:t>no_space_sequences_text</a:t>
            </a:r>
            <a:r>
              <a:rPr lang="en-US" sz="1700" dirty="0"/>
              <a:t> = </a:t>
            </a:r>
            <a:r>
              <a:rPr lang="en-US" sz="1700" dirty="0" err="1"/>
              <a:t>re.sub</a:t>
            </a:r>
            <a:r>
              <a:rPr lang="en-US" sz="1700" dirty="0"/>
              <a:t>('  +', ' ', </a:t>
            </a:r>
            <a:r>
              <a:rPr lang="en-US" sz="1700" dirty="0" err="1"/>
              <a:t>no_tags_text</a:t>
            </a:r>
            <a:r>
              <a:rPr lang="en-US" sz="1700" dirty="0"/>
              <a:t>) </a:t>
            </a:r>
            <a:r>
              <a:rPr lang="en-US" sz="1500" dirty="0">
                <a:solidFill>
                  <a:srgbClr val="00B050"/>
                </a:solidFill>
              </a:rPr>
              <a:t>#</a:t>
            </a:r>
            <a:r>
              <a:rPr lang="ru-RU" sz="1500" dirty="0">
                <a:solidFill>
                  <a:srgbClr val="00B050"/>
                </a:solidFill>
              </a:rPr>
              <a:t>замена множественных пробелов одинарным</a:t>
            </a:r>
            <a:r>
              <a:rPr lang="ru-RU" sz="1700" dirty="0"/>
              <a:t> </a:t>
            </a:r>
            <a:endParaRPr lang="ru-RU" sz="17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700" dirty="0" smtClean="0"/>
              <a:t>    </a:t>
            </a:r>
            <a:r>
              <a:rPr lang="en-US" sz="1700" dirty="0" smtClean="0"/>
              <a:t>list(tokenize(</a:t>
            </a:r>
            <a:r>
              <a:rPr lang="en-US" sz="1700" dirty="0" err="1" smtClean="0"/>
              <a:t>no_space_sequences_text</a:t>
            </a:r>
            <a:r>
              <a:rPr lang="en-US" sz="1700" dirty="0" smtClean="0"/>
              <a:t>, lowercase=True))[:50] </a:t>
            </a:r>
            <a:r>
              <a:rPr lang="en-US" sz="1500" dirty="0">
                <a:solidFill>
                  <a:srgbClr val="00B050"/>
                </a:solidFill>
              </a:rPr>
              <a:t>#</a:t>
            </a:r>
            <a:r>
              <a:rPr lang="ru-RU" sz="1500" dirty="0" err="1">
                <a:solidFill>
                  <a:srgbClr val="00B050"/>
                </a:solidFill>
              </a:rPr>
              <a:t>токенизация</a:t>
            </a:r>
            <a:r>
              <a:rPr lang="ru-RU" sz="1500" dirty="0">
                <a:solidFill>
                  <a:srgbClr val="00B050"/>
                </a:solidFill>
              </a:rPr>
              <a:t> по словам и переход </a:t>
            </a:r>
            <a:r>
              <a:rPr lang="ru-RU" sz="1500" dirty="0" smtClean="0">
                <a:solidFill>
                  <a:srgbClr val="00B050"/>
                </a:solidFill>
              </a:rPr>
              <a:t/>
            </a:r>
            <a:br>
              <a:rPr lang="ru-RU" sz="1500" dirty="0" smtClean="0">
                <a:solidFill>
                  <a:srgbClr val="00B050"/>
                </a:solidFill>
              </a:rPr>
            </a:br>
            <a:r>
              <a:rPr lang="ru-RU" sz="1500" dirty="0" smtClean="0">
                <a:solidFill>
                  <a:srgbClr val="00B050"/>
                </a:solidFill>
              </a:rPr>
              <a:t>																		на</a:t>
            </a:r>
            <a:r>
              <a:rPr lang="ru-RU" sz="1500" dirty="0">
                <a:solidFill>
                  <a:srgbClr val="00B050"/>
                </a:solidFill>
              </a:rPr>
              <a:t> </a:t>
            </a:r>
            <a:r>
              <a:rPr lang="ru-RU" sz="1500" dirty="0" smtClean="0">
                <a:solidFill>
                  <a:srgbClr val="00B050"/>
                </a:solidFill>
              </a:rPr>
              <a:t>строчные</a:t>
            </a:r>
            <a:r>
              <a:rPr lang="ru-RU" sz="1500" dirty="0">
                <a:solidFill>
                  <a:srgbClr val="00B050"/>
                </a:solidFill>
              </a:rPr>
              <a:t> буквы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700" dirty="0"/>
              <a:t>    </a:t>
            </a:r>
            <a:r>
              <a:rPr lang="en-US" sz="1700" dirty="0" err="1"/>
              <a:t>list_tokens</a:t>
            </a:r>
            <a:r>
              <a:rPr lang="en-US" sz="1700" dirty="0"/>
              <a:t> = </a:t>
            </a:r>
            <a:r>
              <a:rPr lang="en-US" sz="1700" dirty="0" err="1"/>
              <a:t>mystem.lemmatize</a:t>
            </a:r>
            <a:r>
              <a:rPr lang="en-US" sz="1700" dirty="0"/>
              <a:t>(</a:t>
            </a:r>
            <a:r>
              <a:rPr lang="en-US" sz="1700" dirty="0" err="1"/>
              <a:t>no_space_sequences_text</a:t>
            </a:r>
            <a:r>
              <a:rPr lang="en-US" sz="1700" dirty="0"/>
              <a:t>) </a:t>
            </a:r>
            <a:r>
              <a:rPr lang="en-US" sz="1500" dirty="0">
                <a:solidFill>
                  <a:srgbClr val="00B050"/>
                </a:solidFill>
              </a:rPr>
              <a:t>#</a:t>
            </a:r>
            <a:r>
              <a:rPr lang="ru-RU" sz="1500" dirty="0" err="1">
                <a:solidFill>
                  <a:srgbClr val="00B050"/>
                </a:solidFill>
              </a:rPr>
              <a:t>лемматизация</a:t>
            </a:r>
            <a:endParaRPr lang="ru-RU" sz="1500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700" dirty="0"/>
              <a:t>    </a:t>
            </a:r>
            <a:r>
              <a:rPr lang="en-US" sz="1700" dirty="0" err="1"/>
              <a:t>good_tokens</a:t>
            </a:r>
            <a:r>
              <a:rPr lang="en-US" sz="1700" dirty="0"/>
              <a:t> = [word for word in </a:t>
            </a:r>
            <a:r>
              <a:rPr lang="en-US" sz="1700" dirty="0" err="1"/>
              <a:t>list_tokens</a:t>
            </a:r>
            <a:r>
              <a:rPr lang="en-US" sz="1700" dirty="0"/>
              <a:t> if </a:t>
            </a:r>
            <a:r>
              <a:rPr lang="en-US" sz="1700" dirty="0" err="1"/>
              <a:t>word.isalnum</a:t>
            </a:r>
            <a:r>
              <a:rPr lang="en-US" sz="1700" dirty="0"/>
              <a:t>()] </a:t>
            </a:r>
            <a:r>
              <a:rPr lang="en-US" sz="1500" dirty="0">
                <a:solidFill>
                  <a:srgbClr val="00B050"/>
                </a:solidFill>
              </a:rPr>
              <a:t>#</a:t>
            </a:r>
            <a:r>
              <a:rPr lang="ru-RU" sz="1500" dirty="0">
                <a:solidFill>
                  <a:srgbClr val="00B050"/>
                </a:solidFill>
              </a:rPr>
              <a:t>оставили только </a:t>
            </a:r>
            <a:r>
              <a:rPr lang="ru-RU" sz="1500" dirty="0" err="1">
                <a:solidFill>
                  <a:srgbClr val="00B050"/>
                </a:solidFill>
              </a:rPr>
              <a:t>токены</a:t>
            </a:r>
            <a:r>
              <a:rPr lang="ru-RU" sz="1500" dirty="0">
                <a:solidFill>
                  <a:srgbClr val="00B050"/>
                </a:solidFill>
              </a:rPr>
              <a:t> из букв и цифр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700" dirty="0"/>
              <a:t>    [</a:t>
            </a:r>
            <a:r>
              <a:rPr lang="en-US" sz="1700" dirty="0" err="1"/>
              <a:t>morph.parse</a:t>
            </a:r>
            <a:r>
              <a:rPr lang="en-US" sz="1700" dirty="0"/>
              <a:t>(token)[0].</a:t>
            </a:r>
            <a:r>
              <a:rPr lang="en-US" sz="1700" dirty="0" err="1"/>
              <a:t>normal_form</a:t>
            </a:r>
            <a:r>
              <a:rPr lang="en-US" sz="1700" dirty="0"/>
              <a:t> for token in </a:t>
            </a:r>
            <a:r>
              <a:rPr lang="en-US" sz="1700" dirty="0" err="1"/>
              <a:t>good_tokens</a:t>
            </a:r>
            <a:r>
              <a:rPr lang="en-US" sz="1700" dirty="0"/>
              <a:t>] </a:t>
            </a:r>
            <a:r>
              <a:rPr lang="en-US" sz="1500" dirty="0">
                <a:solidFill>
                  <a:srgbClr val="00B050"/>
                </a:solidFill>
              </a:rPr>
              <a:t>#</a:t>
            </a:r>
            <a:r>
              <a:rPr lang="ru-RU" sz="1500" dirty="0">
                <a:solidFill>
                  <a:srgbClr val="00B050"/>
                </a:solidFill>
              </a:rPr>
              <a:t>приведение к начальной форме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700" dirty="0"/>
              <a:t>    </a:t>
            </a:r>
            <a:r>
              <a:rPr lang="en-US" sz="1700" dirty="0" err="1"/>
              <a:t>VG_tokens</a:t>
            </a:r>
            <a:r>
              <a:rPr lang="en-US" sz="1700" dirty="0"/>
              <a:t> = [word for word in </a:t>
            </a:r>
            <a:r>
              <a:rPr lang="en-US" sz="1700" dirty="0" err="1"/>
              <a:t>good_tokens</a:t>
            </a:r>
            <a:r>
              <a:rPr lang="en-US" sz="1700" dirty="0"/>
              <a:t> if word not in stops] </a:t>
            </a:r>
            <a:r>
              <a:rPr lang="en-US" sz="1500" dirty="0">
                <a:solidFill>
                  <a:srgbClr val="00B050"/>
                </a:solidFill>
              </a:rPr>
              <a:t>#</a:t>
            </a:r>
            <a:r>
              <a:rPr lang="ru-RU" sz="1500" dirty="0">
                <a:solidFill>
                  <a:srgbClr val="00B050"/>
                </a:solidFill>
              </a:rPr>
              <a:t>убрали стоп-слова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500" dirty="0">
                <a:solidFill>
                  <a:srgbClr val="00B050"/>
                </a:solidFill>
              </a:rPr>
              <a:t>   </a:t>
            </a:r>
            <a:r>
              <a:rPr lang="en-US" sz="1500" dirty="0">
                <a:solidFill>
                  <a:srgbClr val="00B050"/>
                </a:solidFill>
              </a:rPr>
              <a:t>#</a:t>
            </a:r>
            <a:r>
              <a:rPr lang="ru-RU" sz="1500" dirty="0">
                <a:solidFill>
                  <a:srgbClr val="00B050"/>
                </a:solidFill>
              </a:rPr>
              <a:t>.в результате получен список всех слов всех текстов в начальной форме, кроме стоп-слов</a:t>
            </a:r>
          </a:p>
        </p:txBody>
      </p:sp>
    </p:spTree>
    <p:extLst>
      <p:ext uri="{BB962C8B-B14F-4D97-AF65-F5344CB8AC3E}">
        <p14:creationId xmlns:p14="http://schemas.microsoft.com/office/powerpoint/2010/main" val="40493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1774" y="2923308"/>
            <a:ext cx="10148452" cy="2424547"/>
          </a:xfrm>
        </p:spPr>
        <p:txBody>
          <a:bodyPr>
            <a:noAutofit/>
          </a:bodyPr>
          <a:lstStyle/>
          <a:p>
            <a:r>
              <a:rPr lang="ru-RU" dirty="0" smtClean="0"/>
              <a:t>Обработка текстов по отдельности (взяты примеры текстов из разных тематик) и создание облака слов для каждого текста:</a:t>
            </a:r>
          </a:p>
          <a:p>
            <a:r>
              <a:rPr lang="ru-RU" dirty="0" smtClean="0"/>
              <a:t>предварительная</a:t>
            </a:r>
            <a:r>
              <a:rPr lang="ru-RU" dirty="0"/>
              <a:t> обработка текста по алгоритму из предыдущего этапа, </a:t>
            </a:r>
            <a:endParaRPr lang="ru-RU" dirty="0" smtClean="0"/>
          </a:p>
          <a:p>
            <a:r>
              <a:rPr lang="ru-RU" dirty="0" smtClean="0"/>
              <a:t>создание</a:t>
            </a:r>
            <a:r>
              <a:rPr lang="ru-RU" dirty="0"/>
              <a:t> графика и облака </a:t>
            </a:r>
            <a:r>
              <a:rPr lang="ru-RU" dirty="0" smtClean="0"/>
              <a:t>слов,</a:t>
            </a:r>
            <a:r>
              <a:rPr lang="ru-RU" dirty="0"/>
              <a:t> </a:t>
            </a:r>
            <a:r>
              <a:rPr lang="ru-RU" dirty="0" smtClean="0"/>
              <a:t>источники кодов*:</a:t>
            </a:r>
            <a:r>
              <a:rPr lang="ru-RU" dirty="0"/>
              <a:t> 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https</a:t>
            </a:r>
            <a:r>
              <a:rPr lang="en-US" dirty="0"/>
              <a:t>://habr.com/ru/post/517410/ , https://habr.com/ru/post/442626/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295402" y="1701797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3100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95402" y="1008685"/>
            <a:ext cx="9601196" cy="1303867"/>
          </a:xfrm>
        </p:spPr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Коды и результаты</a:t>
            </a:r>
            <a:r>
              <a:rPr lang="ru-RU" dirty="0"/>
              <a:t/>
            </a:r>
            <a:br>
              <a:rPr lang="ru-RU" dirty="0"/>
            </a:br>
            <a:r>
              <a:rPr lang="ru-RU" sz="3100" dirty="0"/>
              <a:t>(предобработка текстов</a:t>
            </a:r>
            <a:r>
              <a:rPr lang="ru-RU" sz="3100" dirty="0" smtClean="0"/>
              <a:t>)</a:t>
            </a:r>
            <a:endParaRPr lang="ru-RU" sz="3100" dirty="0"/>
          </a:p>
        </p:txBody>
      </p:sp>
      <p:sp>
        <p:nvSpPr>
          <p:cNvPr id="6" name="TextBox 5"/>
          <p:cNvSpPr txBox="1"/>
          <p:nvPr/>
        </p:nvSpPr>
        <p:spPr>
          <a:xfrm>
            <a:off x="1295402" y="6049926"/>
            <a:ext cx="9601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*пример кода для облака слов из тетради тоже работает, но почему-то остаются кавычки в выдаче слов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8711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2" y="2778604"/>
            <a:ext cx="9601196" cy="28047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file = 'd:\\Desktop\\</a:t>
            </a:r>
            <a:r>
              <a:rPr lang="ru-RU" sz="1800" dirty="0" err="1"/>
              <a:t>КомпьютЛингвист</a:t>
            </a:r>
            <a:r>
              <a:rPr lang="ru-RU" sz="1800" dirty="0"/>
              <a:t>\\Проект\\</a:t>
            </a:r>
            <a:r>
              <a:rPr lang="ru-RU" sz="1800" dirty="0" err="1"/>
              <a:t>токены</a:t>
            </a:r>
            <a:r>
              <a:rPr lang="ru-RU" sz="1800" dirty="0"/>
              <a:t>\\</a:t>
            </a:r>
            <a:r>
              <a:rPr lang="en-US" sz="1800" dirty="0"/>
              <a:t>Tokens_All.txt</a:t>
            </a:r>
            <a:r>
              <a:rPr lang="en-US" sz="1800" dirty="0" smtClean="0"/>
              <a:t>'</a:t>
            </a:r>
            <a:endParaRPr lang="ru-RU" sz="1800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morph_analyzer</a:t>
            </a:r>
            <a:r>
              <a:rPr lang="en-US" sz="1800" dirty="0"/>
              <a:t> = pymorphy2.MorphAnalyzer()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stops = </a:t>
            </a:r>
            <a:r>
              <a:rPr lang="en-US" sz="1800" dirty="0" err="1"/>
              <a:t>stopwords.words</a:t>
            </a:r>
            <a:r>
              <a:rPr lang="en-US" sz="1800" dirty="0"/>
              <a:t>('</a:t>
            </a:r>
            <a:r>
              <a:rPr lang="en-US" sz="1800" dirty="0" err="1"/>
              <a:t>russian</a:t>
            </a:r>
            <a:r>
              <a:rPr lang="en-US" sz="1800" dirty="0"/>
              <a:t>') + ['</a:t>
            </a:r>
            <a:r>
              <a:rPr lang="ru-RU" sz="1800" dirty="0"/>
              <a:t>делать', 'хорошо' ,'плохо', 'от', 'то', 'ходить','идти','рассказывать','думать','мечтать','любить','бежать','бегать','летать','ненавидеть','говорить','молчать','сидеть','ехать','ездить','дружить','волновать','слушать','слышать','хотеть', 'плыть', 'плавать', 'ваш', '</a:t>
            </a:r>
            <a:r>
              <a:rPr lang="ru-RU" sz="1800" dirty="0" err="1"/>
              <a:t>свой','это','мочь','который</a:t>
            </a:r>
            <a:r>
              <a:rPr lang="ru-RU" sz="1800" dirty="0"/>
              <a:t>', 'также', 'весь', 'например', 'наш', 'никто', 'хотя']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my_file</a:t>
            </a:r>
            <a:r>
              <a:rPr lang="en-US" sz="1800" dirty="0"/>
              <a:t> = open(file, 'r')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read_file1 = </a:t>
            </a:r>
            <a:r>
              <a:rPr lang="en-US" sz="1800" dirty="0" err="1"/>
              <a:t>my_file.read</a:t>
            </a:r>
            <a:r>
              <a:rPr lang="en-US" sz="1800" dirty="0"/>
              <a:t>() </a:t>
            </a:r>
            <a:r>
              <a:rPr lang="en-US" sz="1800" dirty="0">
                <a:solidFill>
                  <a:srgbClr val="00B050"/>
                </a:solidFill>
              </a:rPr>
              <a:t># </a:t>
            </a:r>
            <a:r>
              <a:rPr lang="ru-RU" sz="1800" dirty="0">
                <a:solidFill>
                  <a:srgbClr val="00B050"/>
                </a:solidFill>
              </a:rPr>
              <a:t>выдает весь текст как одну строку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00B050"/>
                </a:solidFill>
              </a:rPr>
              <a:t>Далее – обработка по примеру предыдущего </a:t>
            </a:r>
            <a:r>
              <a:rPr lang="ru-RU" sz="1800" dirty="0" smtClean="0">
                <a:solidFill>
                  <a:srgbClr val="00B050"/>
                </a:solidFill>
              </a:rPr>
              <a:t>этапа</a:t>
            </a: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sp>
        <p:nvSpPr>
          <p:cNvPr id="5" name="Заголовок 4"/>
          <p:cNvSpPr txBox="1">
            <a:spLocks/>
          </p:cNvSpPr>
          <p:nvPr/>
        </p:nvSpPr>
        <p:spPr>
          <a:xfrm>
            <a:off x="1295402" y="1023695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Коды и 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100" dirty="0" smtClean="0"/>
              <a:t>(предобработка текстов)</a:t>
            </a:r>
            <a:endParaRPr lang="ru-RU" sz="3100" dirty="0"/>
          </a:p>
        </p:txBody>
      </p:sp>
    </p:spTree>
    <p:extLst>
      <p:ext uri="{BB962C8B-B14F-4D97-AF65-F5344CB8AC3E}">
        <p14:creationId xmlns:p14="http://schemas.microsoft.com/office/powerpoint/2010/main" val="415984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3111" y="983862"/>
            <a:ext cx="9601196" cy="1303867"/>
          </a:xfrm>
        </p:spPr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Коды и 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100" dirty="0" smtClean="0"/>
              <a:t>(графики и облака слов)</a:t>
            </a:r>
            <a:endParaRPr lang="ru-RU" sz="31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0340" y="2897173"/>
            <a:ext cx="4414283" cy="2419106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00B050"/>
                </a:solidFill>
              </a:rPr>
              <a:t>Создание графика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18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/>
              <a:t>fdist</a:t>
            </a:r>
            <a:r>
              <a:rPr lang="en-US" sz="1800" dirty="0"/>
              <a:t> = </a:t>
            </a:r>
            <a:r>
              <a:rPr lang="en-US" sz="1800" dirty="0" err="1"/>
              <a:t>FreqDist</a:t>
            </a:r>
            <a:r>
              <a:rPr lang="en-US" sz="1800" dirty="0"/>
              <a:t>(</a:t>
            </a:r>
            <a:r>
              <a:rPr lang="en-US" sz="1800" dirty="0" err="1"/>
              <a:t>VG_tokens</a:t>
            </a:r>
            <a:r>
              <a:rPr lang="en-US" sz="1800" dirty="0" smtClean="0"/>
              <a:t>)</a:t>
            </a:r>
            <a:r>
              <a:rPr lang="ru-RU" sz="1800" dirty="0" smtClean="0"/>
              <a:t> </a:t>
            </a:r>
            <a:r>
              <a:rPr lang="en-US" sz="1700" dirty="0">
                <a:solidFill>
                  <a:srgbClr val="00B050"/>
                </a:solidFill>
              </a:rPr>
              <a:t>#</a:t>
            </a:r>
            <a:r>
              <a:rPr lang="en-US" sz="1700" dirty="0" err="1">
                <a:solidFill>
                  <a:srgbClr val="00B050"/>
                </a:solidFill>
              </a:rPr>
              <a:t>VG_tokens</a:t>
            </a:r>
            <a:r>
              <a:rPr lang="en-US" sz="1700" dirty="0">
                <a:solidFill>
                  <a:srgbClr val="00B050"/>
                </a:solidFill>
              </a:rPr>
              <a:t> – </a:t>
            </a:r>
            <a:r>
              <a:rPr lang="ru-RU" sz="1700" dirty="0" err="1">
                <a:solidFill>
                  <a:srgbClr val="00B050"/>
                </a:solidFill>
              </a:rPr>
              <a:t>токены</a:t>
            </a:r>
            <a:r>
              <a:rPr lang="ru-RU" sz="1700" dirty="0">
                <a:solidFill>
                  <a:srgbClr val="00B050"/>
                </a:solidFill>
              </a:rPr>
              <a:t> из текста без стоп-слов</a:t>
            </a:r>
            <a:endParaRPr lang="en-US" sz="1700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fdist.plot</a:t>
            </a:r>
            <a:r>
              <a:rPr lang="en-US" sz="1800" dirty="0"/>
              <a:t>(30,cumulative=False)</a:t>
            </a:r>
            <a:endParaRPr lang="ru-RU" sz="1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x = </a:t>
            </a:r>
            <a:r>
              <a:rPr lang="en-US" sz="1800" dirty="0" err="1"/>
              <a:t>fdist.most_common</a:t>
            </a:r>
            <a:r>
              <a:rPr lang="en-US" sz="1800" dirty="0"/>
              <a:t>(115)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print(x</a:t>
            </a:r>
            <a:r>
              <a:rPr lang="en-US" sz="1800" dirty="0" smtClean="0"/>
              <a:t>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624623" y="2398566"/>
            <a:ext cx="51036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>
                <a:schemeClr val="accent1"/>
              </a:buClr>
              <a:buSzPct val="115000"/>
            </a:pPr>
            <a:r>
              <a:rPr lang="ru-RU" dirty="0">
                <a:solidFill>
                  <a:srgbClr val="00B050"/>
                </a:solidFill>
              </a:rPr>
              <a:t>Создание облака слов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= 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WordCloud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().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generate_from_frequencies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dict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(x))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plt.axis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("off")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plt.figure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figsize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=(9, 6))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plt.imshow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 interpolation="bilinear")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plt.title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("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Слова_" +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file[41:])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plt.xticks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([])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plt.yticks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([])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plt.tight_layout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file_name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= file[41:]</a:t>
            </a:r>
          </a:p>
          <a:p>
            <a:pPr marL="285750" indent="-285750" defTabSz="457200"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plt.show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879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100" dirty="0" smtClean="0"/>
              <a:t>(графики и облака)</a:t>
            </a:r>
            <a:endParaRPr lang="ru-RU" sz="31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400840" y="2790848"/>
            <a:ext cx="9390320" cy="3035794"/>
          </a:xfrm>
        </p:spPr>
        <p:txBody>
          <a:bodyPr/>
          <a:lstStyle/>
          <a:p>
            <a:r>
              <a:rPr lang="ru-RU" dirty="0" smtClean="0"/>
              <a:t>Для текстов из разных тематик составлены графики и облака слов.</a:t>
            </a:r>
          </a:p>
          <a:p>
            <a:r>
              <a:rPr lang="ru-RU" dirty="0" smtClean="0"/>
              <a:t>Получен наглядный пример разницы в наиболее частотных словах между текстами из разных тематик.</a:t>
            </a:r>
          </a:p>
          <a:p>
            <a:pPr algn="just"/>
            <a:r>
              <a:rPr lang="ru-RU" dirty="0" smtClean="0"/>
              <a:t>Необходимо для подтверждения гипотезы, что тексты по финансовым вопросам имеют разницу в списке частотных слов, достаточную для их дифференциации по тематикам.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4049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100" dirty="0" smtClean="0"/>
              <a:t>(графики и облака)</a:t>
            </a:r>
            <a:endParaRPr lang="ru-RU" sz="31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21569"/>
              </p:ext>
            </p:extLst>
          </p:nvPr>
        </p:nvGraphicFramePr>
        <p:xfrm>
          <a:off x="1062648" y="2189746"/>
          <a:ext cx="10313580" cy="3889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599">
                  <a:extLst>
                    <a:ext uri="{9D8B030D-6E8A-4147-A177-3AD203B41FA5}">
                      <a16:colId xmlns:a16="http://schemas.microsoft.com/office/drawing/2014/main" val="374634071"/>
                    </a:ext>
                  </a:extLst>
                </a:gridCol>
                <a:gridCol w="5387163">
                  <a:extLst>
                    <a:ext uri="{9D8B030D-6E8A-4147-A177-3AD203B41FA5}">
                      <a16:colId xmlns:a16="http://schemas.microsoft.com/office/drawing/2014/main" val="1859483317"/>
                    </a:ext>
                  </a:extLst>
                </a:gridCol>
                <a:gridCol w="3554818">
                  <a:extLst>
                    <a:ext uri="{9D8B030D-6E8A-4147-A177-3AD203B41FA5}">
                      <a16:colId xmlns:a16="http://schemas.microsoft.com/office/drawing/2014/main" val="4158857447"/>
                    </a:ext>
                  </a:extLst>
                </a:gridCol>
              </a:tblGrid>
              <a:tr h="361846"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Заголовок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Тематика*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801028718"/>
                  </a:ext>
                </a:extLst>
              </a:tr>
              <a:tr h="36184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Tokens_All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Весь корпус текстов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Общефинансовая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817547833"/>
                  </a:ext>
                </a:extLst>
              </a:tr>
              <a:tr h="633231">
                <a:tc>
                  <a:txBody>
                    <a:bodyPr/>
                    <a:lstStyle/>
                    <a:p>
                      <a:r>
                        <a:rPr lang="ru-RU" dirty="0" smtClean="0"/>
                        <a:t>00</a:t>
                      </a:r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Как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негосударственные пенсионные фонды помогают копить на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государственную пенсию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Обеспечить</a:t>
                      </a:r>
                      <a:r>
                        <a:rPr lang="ru-RU" baseline="0" dirty="0" smtClean="0"/>
                        <a:t> будущее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274181844"/>
                  </a:ext>
                </a:extLst>
              </a:tr>
              <a:tr h="361846">
                <a:tc>
                  <a:txBody>
                    <a:bodyPr/>
                    <a:lstStyle/>
                    <a:p>
                      <a:r>
                        <a:rPr lang="ru-RU" dirty="0" smtClean="0"/>
                        <a:t>060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Что читать детям: лучшие обучающие книги 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Финансовое планирование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4185959375"/>
                  </a:ext>
                </a:extLst>
              </a:tr>
              <a:tr h="361846">
                <a:tc>
                  <a:txBody>
                    <a:bodyPr/>
                    <a:lstStyle/>
                    <a:p>
                      <a:r>
                        <a:rPr lang="ru-RU" dirty="0" smtClean="0"/>
                        <a:t>090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Как открыть счет в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любом банке, не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вставая с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дивана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Накопить и сохранить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923189065"/>
                  </a:ext>
                </a:extLst>
              </a:tr>
              <a:tr h="361846">
                <a:tc>
                  <a:txBody>
                    <a:bodyPr/>
                    <a:lstStyle/>
                    <a:p>
                      <a:r>
                        <a:rPr lang="ru-RU" dirty="0" smtClean="0"/>
                        <a:t>128 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Коллекторы: как с ними общаться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Взять в долг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253332840"/>
                  </a:ext>
                </a:extLst>
              </a:tr>
              <a:tr h="361846">
                <a:tc>
                  <a:txBody>
                    <a:bodyPr/>
                    <a:lstStyle/>
                    <a:p>
                      <a:r>
                        <a:rPr lang="ru-RU" dirty="0" smtClean="0"/>
                        <a:t>147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Брокер: как его выбрать и как с ним работать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Приумножить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4001363421"/>
                  </a:ext>
                </a:extLst>
              </a:tr>
              <a:tr h="361846"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Как отказаться от ненужной страховки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Защитить имущество и сбережения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739476042"/>
                  </a:ext>
                </a:extLst>
              </a:tr>
              <a:tr h="361846">
                <a:tc>
                  <a:txBody>
                    <a:bodyPr/>
                    <a:lstStyle/>
                    <a:p>
                      <a:r>
                        <a:rPr lang="ru-RU" dirty="0" smtClean="0"/>
                        <a:t>183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 чего начать свой бизнес: стратегия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Начать бизнес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2167060"/>
                  </a:ext>
                </a:extLst>
              </a:tr>
              <a:tr h="361846">
                <a:tc>
                  <a:txBody>
                    <a:bodyPr/>
                    <a:lstStyle/>
                    <a:p>
                      <a:r>
                        <a:rPr lang="ru-RU" dirty="0" smtClean="0"/>
                        <a:t>201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Финансовая пирамида: как ее распознать</a:t>
                      </a:r>
                      <a:endParaRPr lang="ru-RU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Осторожно: мошенники!</a:t>
                      </a:r>
                      <a:endParaRPr lang="ru-RU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2064747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00200" y="607959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*использованы названия разделов сайта </a:t>
            </a:r>
            <a:r>
              <a:rPr lang="en-US" dirty="0" smtClean="0"/>
              <a:t>fincult.info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08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100" dirty="0" smtClean="0"/>
              <a:t>(</a:t>
            </a:r>
            <a:r>
              <a:rPr lang="en-US" sz="3100" dirty="0" err="1" smtClean="0"/>
              <a:t>Tokens_All</a:t>
            </a:r>
            <a:r>
              <a:rPr lang="ru-RU" sz="3100" dirty="0" smtClean="0"/>
              <a:t>)</a:t>
            </a:r>
            <a:endParaRPr lang="ru-RU" sz="31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78728"/>
            <a:ext cx="3642750" cy="3317875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52" y="2421775"/>
            <a:ext cx="6465148" cy="34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b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3400" dirty="0"/>
              <a:t>(004)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68095"/>
            <a:ext cx="3670534" cy="3317875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936" y="2438728"/>
            <a:ext cx="6186598" cy="33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(060)</a:t>
            </a:r>
            <a:endParaRPr lang="ru-RU" sz="3100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68096"/>
            <a:ext cx="3889922" cy="3317875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324" y="2445488"/>
            <a:ext cx="6193803" cy="3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843588"/>
            <a:ext cx="9601196" cy="915940"/>
          </a:xfrm>
        </p:spPr>
        <p:txBody>
          <a:bodyPr/>
          <a:lstStyle/>
          <a:p>
            <a:r>
              <a:rPr lang="ru-RU" i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Идея</a:t>
            </a:r>
            <a:endParaRPr lang="ru-RU" i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8255" y="2556932"/>
            <a:ext cx="10432472" cy="348365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sz="3200" dirty="0" smtClean="0"/>
              <a:t>Возможность получения </a:t>
            </a:r>
            <a:r>
              <a:rPr lang="ru-RU" sz="3200" dirty="0"/>
              <a:t>ответа на вопросы финансовой тематики, заданные в свободной форме, </a:t>
            </a:r>
            <a:r>
              <a:rPr lang="ru-RU" sz="3200" dirty="0" smtClean="0"/>
              <a:t>из корпуса </a:t>
            </a:r>
            <a:r>
              <a:rPr lang="ru-RU" sz="3200" dirty="0"/>
              <a:t>текстов (статей), содержащих информацию об основных понятиях и условиях функционирования финансовых организаций и оказании финансовых </a:t>
            </a:r>
            <a:r>
              <a:rPr lang="ru-RU" sz="3200" dirty="0" smtClean="0"/>
              <a:t>услуг, без </a:t>
            </a:r>
            <a:r>
              <a:rPr lang="ru-RU" sz="3200" dirty="0"/>
              <a:t>необходимости серфинга </a:t>
            </a:r>
            <a:r>
              <a:rPr lang="ru-RU" sz="3200" dirty="0" smtClean="0"/>
              <a:t>интернета.</a:t>
            </a:r>
          </a:p>
          <a:p>
            <a:pPr marL="0" indent="0" algn="ctr">
              <a:buNone/>
            </a:pPr>
            <a:r>
              <a:rPr lang="ru-RU" sz="3200" dirty="0" smtClean="0"/>
              <a:t>или короче:</a:t>
            </a:r>
          </a:p>
          <a:p>
            <a:pPr marL="0" indent="0" algn="ctr">
              <a:buNone/>
            </a:pPr>
            <a:r>
              <a:rPr lang="ru-RU" sz="3200" dirty="0" smtClean="0"/>
              <a:t>Мгновенные однозначные ответы </a:t>
            </a:r>
            <a:r>
              <a:rPr lang="ru-RU" sz="3200" dirty="0"/>
              <a:t>на вопросы </a:t>
            </a:r>
            <a:r>
              <a:rPr lang="ru-RU" sz="3200" dirty="0" smtClean="0"/>
              <a:t>о финансах. </a:t>
            </a:r>
            <a:endParaRPr lang="ru-RU" sz="3200" dirty="0"/>
          </a:p>
          <a:p>
            <a:pPr marL="0" indent="0" algn="just">
              <a:buNone/>
            </a:pPr>
            <a:endParaRPr lang="ru-RU" sz="3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93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sz="4900" dirty="0" smtClean="0"/>
              <a:t/>
            </a:r>
            <a:br>
              <a:rPr lang="ru-RU" sz="4900" dirty="0" smtClean="0"/>
            </a:br>
            <a:r>
              <a:rPr lang="ru-RU" dirty="0" smtClean="0"/>
              <a:t>(090)</a:t>
            </a:r>
            <a:endParaRPr lang="ru-RU" sz="31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43" y="2536198"/>
            <a:ext cx="3970745" cy="346150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88" y="2392567"/>
            <a:ext cx="6426849" cy="36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(128)</a:t>
            </a:r>
            <a:endParaRPr lang="ru-RU" sz="3100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78728"/>
            <a:ext cx="3768633" cy="3317875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56" y="2456819"/>
            <a:ext cx="6232066" cy="33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6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sz="36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/>
            </a:r>
            <a:br>
              <a:rPr lang="ru-RU" sz="36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dirty="0" smtClean="0"/>
              <a:t>(147)</a:t>
            </a:r>
            <a:endParaRPr lang="ru-RU" sz="3100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68095"/>
            <a:ext cx="3953542" cy="3317875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44" y="2448573"/>
            <a:ext cx="6207843" cy="33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5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sz="4900" dirty="0" smtClean="0"/>
              <a:t/>
            </a:r>
            <a:br>
              <a:rPr lang="ru-RU" sz="4900" dirty="0" smtClean="0"/>
            </a:br>
            <a:r>
              <a:rPr lang="ru-RU" dirty="0" smtClean="0"/>
              <a:t>(160)</a:t>
            </a:r>
            <a:endParaRPr lang="ru-RU" sz="31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99993"/>
            <a:ext cx="3710781" cy="3317875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83" y="2429028"/>
            <a:ext cx="6303556" cy="33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sz="4900" dirty="0" smtClean="0"/>
              <a:t/>
            </a:r>
            <a:br>
              <a:rPr lang="ru-RU" sz="4900" dirty="0" smtClean="0"/>
            </a:br>
            <a:r>
              <a:rPr lang="ru-RU" dirty="0" smtClean="0"/>
              <a:t>(183)</a:t>
            </a:r>
            <a:endParaRPr lang="ru-RU" sz="31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99993"/>
            <a:ext cx="3717797" cy="331787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99" y="2445238"/>
            <a:ext cx="6154701" cy="33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(201)</a:t>
            </a:r>
            <a:endParaRPr lang="ru-RU" sz="31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68095"/>
            <a:ext cx="3710781" cy="331787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63" y="2438076"/>
            <a:ext cx="6227376" cy="33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1215190"/>
            <a:ext cx="9601196" cy="818147"/>
          </a:xfrm>
        </p:spPr>
        <p:txBody>
          <a:bodyPr>
            <a:normAutofit/>
          </a:bodyPr>
          <a:lstStyle/>
          <a:p>
            <a:r>
              <a:rPr lang="en-US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TF</a:t>
            </a:r>
            <a:endParaRPr lang="ru-RU" i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304269"/>
            <a:ext cx="9601196" cy="3318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dirty="0"/>
          </a:p>
          <a:p>
            <a:r>
              <a:rPr lang="ru-RU" dirty="0" smtClean="0"/>
              <a:t>Для каждого из выбранных текстов определены 10 слов, имеющих наибольшую частоту употребления.</a:t>
            </a:r>
          </a:p>
          <a:p>
            <a:r>
              <a:rPr lang="ru-RU" dirty="0" smtClean="0"/>
              <a:t>Посчитано отношений количества употреблений к общему количеству слов в каждом тексте (</a:t>
            </a:r>
            <a:r>
              <a:rPr lang="ru-RU" sz="1800" dirty="0" smtClean="0"/>
              <a:t>общее кол-во слов в тексте: </a:t>
            </a:r>
            <a:r>
              <a:rPr lang="en-US" sz="1800" dirty="0" err="1" smtClean="0"/>
              <a:t>len</a:t>
            </a:r>
            <a:r>
              <a:rPr lang="en-US" sz="1800" dirty="0" smtClean="0"/>
              <a:t>(</a:t>
            </a:r>
            <a:r>
              <a:rPr lang="en-US" sz="1800" dirty="0" err="1" smtClean="0"/>
              <a:t>VG_tokens</a:t>
            </a:r>
            <a:r>
              <a:rPr lang="en-US" sz="1800" dirty="0" smtClean="0"/>
              <a:t>)</a:t>
            </a:r>
            <a:r>
              <a:rPr lang="ru-RU" dirty="0" smtClean="0"/>
              <a:t>).</a:t>
            </a:r>
          </a:p>
          <a:p>
            <a:r>
              <a:rPr lang="ru-RU" dirty="0" smtClean="0"/>
              <a:t>Расчеты и таблица собраны в </a:t>
            </a:r>
            <a:r>
              <a:rPr lang="en-US" dirty="0" smtClean="0"/>
              <a:t>excel</a:t>
            </a:r>
            <a:r>
              <a:rPr lang="ru-RU" dirty="0" smtClean="0"/>
              <a:t> (не хватает сообразительности, как это реализовать с помощью </a:t>
            </a:r>
            <a:r>
              <a:rPr lang="en-US" dirty="0" smtClean="0"/>
              <a:t>python</a:t>
            </a:r>
            <a:r>
              <a:rPr lang="ru-RU" dirty="0" smtClean="0"/>
              <a:t>, по этой же причине </a:t>
            </a:r>
            <a:r>
              <a:rPr lang="en-US" dirty="0" smtClean="0"/>
              <a:t>IDF </a:t>
            </a:r>
            <a:r>
              <a:rPr lang="ru-RU" dirty="0" smtClean="0"/>
              <a:t>решила уже не считать).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19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623148"/>
            <a:ext cx="9601196" cy="697812"/>
          </a:xfrm>
        </p:spPr>
        <p:txBody>
          <a:bodyPr>
            <a:noAutofit/>
          </a:bodyPr>
          <a:lstStyle/>
          <a:p>
            <a:r>
              <a:rPr lang="en-US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TF</a:t>
            </a:r>
            <a:endParaRPr lang="ru-RU" i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83688"/>
              </p:ext>
            </p:extLst>
          </p:nvPr>
        </p:nvGraphicFramePr>
        <p:xfrm>
          <a:off x="1722522" y="1520457"/>
          <a:ext cx="8746954" cy="4510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737">
                  <a:extLst>
                    <a:ext uri="{9D8B030D-6E8A-4147-A177-3AD203B41FA5}">
                      <a16:colId xmlns:a16="http://schemas.microsoft.com/office/drawing/2014/main" val="788689092"/>
                    </a:ext>
                  </a:extLst>
                </a:gridCol>
                <a:gridCol w="766913">
                  <a:extLst>
                    <a:ext uri="{9D8B030D-6E8A-4147-A177-3AD203B41FA5}">
                      <a16:colId xmlns:a16="http://schemas.microsoft.com/office/drawing/2014/main" val="1090481803"/>
                    </a:ext>
                  </a:extLst>
                </a:gridCol>
                <a:gridCol w="766913">
                  <a:extLst>
                    <a:ext uri="{9D8B030D-6E8A-4147-A177-3AD203B41FA5}">
                      <a16:colId xmlns:a16="http://schemas.microsoft.com/office/drawing/2014/main" val="2636497507"/>
                    </a:ext>
                  </a:extLst>
                </a:gridCol>
                <a:gridCol w="766913">
                  <a:extLst>
                    <a:ext uri="{9D8B030D-6E8A-4147-A177-3AD203B41FA5}">
                      <a16:colId xmlns:a16="http://schemas.microsoft.com/office/drawing/2014/main" val="2587403925"/>
                    </a:ext>
                  </a:extLst>
                </a:gridCol>
                <a:gridCol w="766913">
                  <a:extLst>
                    <a:ext uri="{9D8B030D-6E8A-4147-A177-3AD203B41FA5}">
                      <a16:colId xmlns:a16="http://schemas.microsoft.com/office/drawing/2014/main" val="4292712229"/>
                    </a:ext>
                  </a:extLst>
                </a:gridCol>
                <a:gridCol w="766913">
                  <a:extLst>
                    <a:ext uri="{9D8B030D-6E8A-4147-A177-3AD203B41FA5}">
                      <a16:colId xmlns:a16="http://schemas.microsoft.com/office/drawing/2014/main" val="2190786654"/>
                    </a:ext>
                  </a:extLst>
                </a:gridCol>
                <a:gridCol w="766913">
                  <a:extLst>
                    <a:ext uri="{9D8B030D-6E8A-4147-A177-3AD203B41FA5}">
                      <a16:colId xmlns:a16="http://schemas.microsoft.com/office/drawing/2014/main" val="773480305"/>
                    </a:ext>
                  </a:extLst>
                </a:gridCol>
                <a:gridCol w="766913">
                  <a:extLst>
                    <a:ext uri="{9D8B030D-6E8A-4147-A177-3AD203B41FA5}">
                      <a16:colId xmlns:a16="http://schemas.microsoft.com/office/drawing/2014/main" val="3897496882"/>
                    </a:ext>
                  </a:extLst>
                </a:gridCol>
                <a:gridCol w="766913">
                  <a:extLst>
                    <a:ext uri="{9D8B030D-6E8A-4147-A177-3AD203B41FA5}">
                      <a16:colId xmlns:a16="http://schemas.microsoft.com/office/drawing/2014/main" val="643198562"/>
                    </a:ext>
                  </a:extLst>
                </a:gridCol>
                <a:gridCol w="766913">
                  <a:extLst>
                    <a:ext uri="{9D8B030D-6E8A-4147-A177-3AD203B41FA5}">
                      <a16:colId xmlns:a16="http://schemas.microsoft.com/office/drawing/2014/main" val="764041261"/>
                    </a:ext>
                  </a:extLst>
                </a:gridCol>
              </a:tblGrid>
              <a:tr h="196105">
                <a:tc>
                  <a:txBody>
                    <a:bodyPr/>
                    <a:lstStyle/>
                    <a:p>
                      <a:pPr algn="ctr" fontAlgn="b"/>
                      <a:endParaRPr lang="ru-RU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Все</a:t>
                      </a:r>
                      <a:r>
                        <a:rPr lang="ru-RU" sz="8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тексты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60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90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128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147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160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183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201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80507479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автор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0,0132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9070585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банк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0,0479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 dirty="0">
                          <a:effectLst/>
                        </a:rPr>
                        <a:t>0,0088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0,0142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27391203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бизнес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0,0135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42771495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биометрический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0,0173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87450568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брокер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0,0574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02439765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бумага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0,0331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72742920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возраст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0,0115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6574283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вопрос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0,0099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7429237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год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0,0067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0,0355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0,0118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2994932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данные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0,0213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1952423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деньги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0,0134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0,0142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0,0264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0,0263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0,0185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20243047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депозитарий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376248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договор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0,0337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9631156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долг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4259595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заем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70921841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идентификация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22300321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интернет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0,0135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86332554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карта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0,0069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41453952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клиент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 dirty="0">
                          <a:effectLst/>
                        </a:rPr>
                        <a:t>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0,0133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0,0088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37195679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книга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0,0313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2399635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коллектор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0,0444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73333607"/>
                  </a:ext>
                </a:extLst>
              </a:tr>
              <a:tr h="1961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компания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0,0231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 dirty="0">
                          <a:effectLst/>
                        </a:rPr>
                        <a:t>0,0201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432098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27557" y="1320960"/>
            <a:ext cx="310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текст</a:t>
            </a:r>
            <a:endParaRPr lang="ru-RU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076646" y="3592300"/>
            <a:ext cx="986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слово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5539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660031"/>
            <a:ext cx="9601196" cy="697812"/>
          </a:xfrm>
        </p:spPr>
        <p:txBody>
          <a:bodyPr>
            <a:noAutofit/>
          </a:bodyPr>
          <a:lstStyle/>
          <a:p>
            <a:r>
              <a:rPr lang="en-US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TF</a:t>
            </a:r>
            <a:endParaRPr lang="ru-RU" i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57394"/>
              </p:ext>
            </p:extLst>
          </p:nvPr>
        </p:nvGraphicFramePr>
        <p:xfrm>
          <a:off x="1704473" y="1524935"/>
          <a:ext cx="8783052" cy="44622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2350">
                  <a:extLst>
                    <a:ext uri="{9D8B030D-6E8A-4147-A177-3AD203B41FA5}">
                      <a16:colId xmlns:a16="http://schemas.microsoft.com/office/drawing/2014/main" val="2045157138"/>
                    </a:ext>
                  </a:extLst>
                </a:gridCol>
                <a:gridCol w="770078">
                  <a:extLst>
                    <a:ext uri="{9D8B030D-6E8A-4147-A177-3AD203B41FA5}">
                      <a16:colId xmlns:a16="http://schemas.microsoft.com/office/drawing/2014/main" val="584932918"/>
                    </a:ext>
                  </a:extLst>
                </a:gridCol>
                <a:gridCol w="770078">
                  <a:extLst>
                    <a:ext uri="{9D8B030D-6E8A-4147-A177-3AD203B41FA5}">
                      <a16:colId xmlns:a16="http://schemas.microsoft.com/office/drawing/2014/main" val="3273959713"/>
                    </a:ext>
                  </a:extLst>
                </a:gridCol>
                <a:gridCol w="770078">
                  <a:extLst>
                    <a:ext uri="{9D8B030D-6E8A-4147-A177-3AD203B41FA5}">
                      <a16:colId xmlns:a16="http://schemas.microsoft.com/office/drawing/2014/main" val="1887720347"/>
                    </a:ext>
                  </a:extLst>
                </a:gridCol>
                <a:gridCol w="770078">
                  <a:extLst>
                    <a:ext uri="{9D8B030D-6E8A-4147-A177-3AD203B41FA5}">
                      <a16:colId xmlns:a16="http://schemas.microsoft.com/office/drawing/2014/main" val="3943285900"/>
                    </a:ext>
                  </a:extLst>
                </a:gridCol>
                <a:gridCol w="770078">
                  <a:extLst>
                    <a:ext uri="{9D8B030D-6E8A-4147-A177-3AD203B41FA5}">
                      <a16:colId xmlns:a16="http://schemas.microsoft.com/office/drawing/2014/main" val="2314020713"/>
                    </a:ext>
                  </a:extLst>
                </a:gridCol>
                <a:gridCol w="770078">
                  <a:extLst>
                    <a:ext uri="{9D8B030D-6E8A-4147-A177-3AD203B41FA5}">
                      <a16:colId xmlns:a16="http://schemas.microsoft.com/office/drawing/2014/main" val="2746327429"/>
                    </a:ext>
                  </a:extLst>
                </a:gridCol>
                <a:gridCol w="770078">
                  <a:extLst>
                    <a:ext uri="{9D8B030D-6E8A-4147-A177-3AD203B41FA5}">
                      <a16:colId xmlns:a16="http://schemas.microsoft.com/office/drawing/2014/main" val="422097743"/>
                    </a:ext>
                  </a:extLst>
                </a:gridCol>
                <a:gridCol w="770078">
                  <a:extLst>
                    <a:ext uri="{9D8B030D-6E8A-4147-A177-3AD203B41FA5}">
                      <a16:colId xmlns:a16="http://schemas.microsoft.com/office/drawing/2014/main" val="3052566929"/>
                    </a:ext>
                  </a:extLst>
                </a:gridCol>
                <a:gridCol w="770078">
                  <a:extLst>
                    <a:ext uri="{9D8B030D-6E8A-4147-A177-3AD203B41FA5}">
                      <a16:colId xmlns:a16="http://schemas.microsoft.com/office/drawing/2014/main" val="1471283549"/>
                    </a:ext>
                  </a:extLst>
                </a:gridCol>
              </a:tblGrid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конкурент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0,0118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52896894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кредит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 dirty="0">
                          <a:effectLst/>
                        </a:rPr>
                        <a:t>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0,0092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79845537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кредитор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541489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лицензия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 dirty="0">
                          <a:effectLst/>
                        </a:rPr>
                        <a:t>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0,0097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73883213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накопление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0,0232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44642470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НПФ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0,0258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99358011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нужно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5056003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обещать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02903244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общаться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07544489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общение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70854686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онлайн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0,0101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08911982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организация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0,0123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61648842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отказываться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0,0178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0129577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охлаждение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6722606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пенсионный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0,0251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9533446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пенсия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0,0193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48600090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период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70087159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пирамида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0,0231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94462234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получать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0,0083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16672333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помогать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0,0132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5004954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предлагать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0,0108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64998339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привлекать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71288524"/>
                  </a:ext>
                </a:extLst>
              </a:tr>
              <a:tr h="19401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продажа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0,0101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 dirty="0">
                          <a:effectLst/>
                        </a:rPr>
                        <a:t>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5044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92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660031"/>
            <a:ext cx="9601196" cy="697812"/>
          </a:xfrm>
        </p:spPr>
        <p:txBody>
          <a:bodyPr>
            <a:noAutofit/>
          </a:bodyPr>
          <a:lstStyle/>
          <a:p>
            <a:r>
              <a:rPr lang="en-US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TF</a:t>
            </a:r>
            <a:endParaRPr lang="ru-RU" i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947051"/>
              </p:ext>
            </p:extLst>
          </p:nvPr>
        </p:nvGraphicFramePr>
        <p:xfrm>
          <a:off x="1788697" y="1524935"/>
          <a:ext cx="8614604" cy="45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23">
                  <a:extLst>
                    <a:ext uri="{9D8B030D-6E8A-4147-A177-3AD203B41FA5}">
                      <a16:colId xmlns:a16="http://schemas.microsoft.com/office/drawing/2014/main" val="920733179"/>
                    </a:ext>
                  </a:extLst>
                </a:gridCol>
                <a:gridCol w="755309">
                  <a:extLst>
                    <a:ext uri="{9D8B030D-6E8A-4147-A177-3AD203B41FA5}">
                      <a16:colId xmlns:a16="http://schemas.microsoft.com/office/drawing/2014/main" val="3575807404"/>
                    </a:ext>
                  </a:extLst>
                </a:gridCol>
                <a:gridCol w="755309">
                  <a:extLst>
                    <a:ext uri="{9D8B030D-6E8A-4147-A177-3AD203B41FA5}">
                      <a16:colId xmlns:a16="http://schemas.microsoft.com/office/drawing/2014/main" val="557440986"/>
                    </a:ext>
                  </a:extLst>
                </a:gridCol>
                <a:gridCol w="755309">
                  <a:extLst>
                    <a:ext uri="{9D8B030D-6E8A-4147-A177-3AD203B41FA5}">
                      <a16:colId xmlns:a16="http://schemas.microsoft.com/office/drawing/2014/main" val="1063644746"/>
                    </a:ext>
                  </a:extLst>
                </a:gridCol>
                <a:gridCol w="755309">
                  <a:extLst>
                    <a:ext uri="{9D8B030D-6E8A-4147-A177-3AD203B41FA5}">
                      <a16:colId xmlns:a16="http://schemas.microsoft.com/office/drawing/2014/main" val="374202686"/>
                    </a:ext>
                  </a:extLst>
                </a:gridCol>
                <a:gridCol w="755309">
                  <a:extLst>
                    <a:ext uri="{9D8B030D-6E8A-4147-A177-3AD203B41FA5}">
                      <a16:colId xmlns:a16="http://schemas.microsoft.com/office/drawing/2014/main" val="4070052106"/>
                    </a:ext>
                  </a:extLst>
                </a:gridCol>
                <a:gridCol w="755309">
                  <a:extLst>
                    <a:ext uri="{9D8B030D-6E8A-4147-A177-3AD203B41FA5}">
                      <a16:colId xmlns:a16="http://schemas.microsoft.com/office/drawing/2014/main" val="1505509652"/>
                    </a:ext>
                  </a:extLst>
                </a:gridCol>
                <a:gridCol w="755309">
                  <a:extLst>
                    <a:ext uri="{9D8B030D-6E8A-4147-A177-3AD203B41FA5}">
                      <a16:colId xmlns:a16="http://schemas.microsoft.com/office/drawing/2014/main" val="3765263233"/>
                    </a:ext>
                  </a:extLst>
                </a:gridCol>
                <a:gridCol w="755309">
                  <a:extLst>
                    <a:ext uri="{9D8B030D-6E8A-4147-A177-3AD203B41FA5}">
                      <a16:colId xmlns:a16="http://schemas.microsoft.com/office/drawing/2014/main" val="126082051"/>
                    </a:ext>
                  </a:extLst>
                </a:gridCol>
                <a:gridCol w="755309">
                  <a:extLst>
                    <a:ext uri="{9D8B030D-6E8A-4147-A177-3AD203B41FA5}">
                      <a16:colId xmlns:a16="http://schemas.microsoft.com/office/drawing/2014/main" val="3797295664"/>
                    </a:ext>
                  </a:extLst>
                </a:gridCol>
              </a:tblGrid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проект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0,0108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989378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просрочивать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0,0077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0075483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ребенок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0,0181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35888105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родитель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0,0082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0,0082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0538609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рубль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0325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рубль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 dirty="0">
                          <a:effectLst/>
                        </a:rPr>
                        <a:t>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658550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сайт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0,0062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85309628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сделка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0,0088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4552646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система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03409260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среди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0,0101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52191128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стратегия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0,0084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29740802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страхование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0,0533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9310283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страховка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0,0302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43168427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страховой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50367505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счет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0,0181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0,037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93609721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 err="1">
                          <a:effectLst/>
                        </a:rPr>
                        <a:t>тыс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77406106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удаленный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0,0133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7843693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условие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0,0142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33427988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услуга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2290121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финансовый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0,0099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0,0185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367656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финансы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0,0082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90152425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фонд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0,0264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87127585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ценный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0,0214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7690840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человек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0,0118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0,0093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7168551"/>
                  </a:ext>
                </a:extLst>
              </a:tr>
              <a:tr h="18221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шоколад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0,0152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 dirty="0">
                          <a:effectLst/>
                        </a:rPr>
                        <a:t>0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52350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1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2" y="762000"/>
            <a:ext cx="9601196" cy="1149927"/>
          </a:xfrm>
        </p:spPr>
        <p:txBody>
          <a:bodyPr>
            <a:normAutofit/>
          </a:bodyPr>
          <a:lstStyle/>
          <a:p>
            <a:r>
              <a:rPr lang="ru-RU" i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Проблематика</a:t>
            </a:r>
            <a:endParaRPr lang="ru-RU" i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 smtClean="0"/>
              <a:t>Поиск </a:t>
            </a:r>
            <a:r>
              <a:rPr lang="ru-RU" dirty="0"/>
              <a:t>в корпусе текстов ответа на поставленный вопрос, содержащего информацию по проблеме пользователя. При этом ответ должен быть однозначным и не предполагать необходимости проведения пользователем оценки </a:t>
            </a:r>
            <a:r>
              <a:rPr lang="ru-RU" dirty="0" smtClean="0"/>
              <a:t>релевантности.</a:t>
            </a:r>
            <a:endParaRPr lang="ru-RU" dirty="0"/>
          </a:p>
          <a:p>
            <a:pPr algn="just"/>
            <a:r>
              <a:rPr lang="ru-RU" dirty="0" smtClean="0"/>
              <a:t>Выявление </a:t>
            </a:r>
            <a:r>
              <a:rPr lang="ru-RU" dirty="0"/>
              <a:t>в тексте вопроса (сообщения) пользователя основной мысли, главного запроса, игнорирование </a:t>
            </a:r>
            <a:r>
              <a:rPr lang="ru-RU" dirty="0" smtClean="0"/>
              <a:t>незначимой </a:t>
            </a:r>
            <a:r>
              <a:rPr lang="ru-RU" dirty="0"/>
              <a:t>информации (оценочных суждений, эмоциональных высказываний</a:t>
            </a:r>
            <a:r>
              <a:rPr lang="ru-RU" dirty="0" smtClean="0"/>
              <a:t>)*. 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6331528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*за </a:t>
            </a:r>
            <a:r>
              <a:rPr lang="ru-RU" dirty="0"/>
              <a:t>рамками настоящего </a:t>
            </a:r>
            <a:r>
              <a:rPr lang="ru-RU" dirty="0" smtClean="0"/>
              <a:t>проекта.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881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1180" y="943325"/>
            <a:ext cx="9601196" cy="1137165"/>
          </a:xfrm>
        </p:spPr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Выводы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400" dirty="0" smtClean="0"/>
              <a:t>(в первом приближении)</a:t>
            </a:r>
            <a:endParaRPr lang="ru-RU" sz="3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37552" y="2408766"/>
            <a:ext cx="10148452" cy="36152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dirty="0" smtClean="0"/>
              <a:t>На список часто встречающихся слов сильное влияние оказывает наличие «художественной» составляющей, (пример – текст о начале своего бизнеса, где на первом месте слово «шоколад»), следовательно для поставленной задачи подходят строго информативные тексты.</a:t>
            </a:r>
          </a:p>
          <a:p>
            <a:pPr algn="just"/>
            <a:r>
              <a:rPr lang="ru-RU" sz="2200" dirty="0" smtClean="0"/>
              <a:t>По высокочастотным словам тексты хорошо поддаются классификации по тематикам, однако, создается впечатление, что для поиска однозначного ответа на конкретный вопрос этого будет недостаточно. Нужна структурированность исходных текстов по узким проблемам.</a:t>
            </a:r>
          </a:p>
          <a:p>
            <a:pPr algn="just"/>
            <a:r>
              <a:rPr lang="ru-RU" sz="2200" dirty="0" smtClean="0"/>
              <a:t>Для поставленной задачи, скорее всего, необходим специально собранный корпус, возможно даже корпус нормативных правовых актов.</a:t>
            </a:r>
          </a:p>
          <a:p>
            <a:endParaRPr lang="ru-RU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3586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1180" y="753575"/>
            <a:ext cx="9601196" cy="1137165"/>
          </a:xfrm>
        </p:spPr>
        <p:txBody>
          <a:bodyPr>
            <a:noAutofit/>
          </a:bodyPr>
          <a:lstStyle/>
          <a:p>
            <a:r>
              <a:rPr lang="ru-RU" i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Неудачи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37552" y="2408766"/>
            <a:ext cx="10148452" cy="1485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/>
              <a:t>Не могу понять, как заставить </a:t>
            </a:r>
            <a:r>
              <a:rPr lang="en-US" sz="1800" dirty="0" smtClean="0"/>
              <a:t>Python </a:t>
            </a:r>
            <a:r>
              <a:rPr lang="ru-RU" sz="1800" dirty="0" smtClean="0"/>
              <a:t>воспринимать полученный на этапе </a:t>
            </a:r>
            <a:r>
              <a:rPr lang="ru-RU" sz="1800" dirty="0" err="1" smtClean="0"/>
              <a:t>парсинга</a:t>
            </a:r>
            <a:r>
              <a:rPr lang="ru-RU" sz="1800" dirty="0" smtClean="0"/>
              <a:t> словарь текстов именно как словарь, чтобы сохранять тексты в файлы не вручную.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/>
              <a:t>То же касается этапа подсчета </a:t>
            </a:r>
            <a:r>
              <a:rPr lang="en-US" sz="1800" dirty="0" smtClean="0"/>
              <a:t>TF – IDF</a:t>
            </a:r>
            <a:r>
              <a:rPr lang="ru-RU" sz="1800" dirty="0" smtClean="0"/>
              <a:t>: итерирование по файлам кажется странной идеей.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sz="1800" dirty="0" smtClean="0"/>
              <a:t>Абсолютно не понятно, как задать всю кучу текстов в виде корпуса, состоящего из этих самых текстов и каким образом будет организован вывод результатов. </a:t>
            </a: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570930" y="4073982"/>
            <a:ext cx="60837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tfidf_vectorizer</a:t>
            </a:r>
            <a:r>
              <a:rPr lang="en-US" sz="1600" dirty="0"/>
              <a:t> = </a:t>
            </a:r>
            <a:r>
              <a:rPr lang="en-US" sz="1600" dirty="0" err="1"/>
              <a:t>TfidfVectorizer</a:t>
            </a:r>
            <a:r>
              <a:rPr lang="en-US" sz="1600" dirty="0"/>
              <a:t>(tokenizer=</a:t>
            </a:r>
            <a:r>
              <a:rPr lang="en-US" sz="1600" dirty="0" err="1"/>
              <a:t>preprocess_tokenize</a:t>
            </a:r>
            <a:r>
              <a:rPr lang="en-US" sz="16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 err="1"/>
              <a:t>tfidf_vectorizer.fit_transform</a:t>
            </a:r>
            <a:r>
              <a:rPr lang="en-US" sz="1600" dirty="0"/>
              <a:t>(corpus)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 err="1"/>
              <a:t>feature_names</a:t>
            </a:r>
            <a:r>
              <a:rPr lang="en-US" sz="1600" dirty="0"/>
              <a:t> = </a:t>
            </a:r>
            <a:r>
              <a:rPr lang="en-US" sz="1600" dirty="0" err="1"/>
              <a:t>tfidf_vectorizer.get_feature_names</a:t>
            </a:r>
            <a:r>
              <a:rPr lang="en-US" sz="1600" dirty="0"/>
              <a:t>()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for document in corpus: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    X = </a:t>
            </a:r>
            <a:r>
              <a:rPr lang="en-US" sz="1600" dirty="0" err="1"/>
              <a:t>tfidf_vectorizer.transform</a:t>
            </a:r>
            <a:r>
              <a:rPr lang="en-US" sz="1600" dirty="0"/>
              <a:t>([document])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    </a:t>
            </a:r>
            <a:r>
              <a:rPr lang="en-US" sz="1600" dirty="0" err="1"/>
              <a:t>tfidf_scores</a:t>
            </a:r>
            <a:r>
              <a:rPr lang="en-US" sz="1600" dirty="0"/>
              <a:t> = [(</a:t>
            </a:r>
            <a:r>
              <a:rPr lang="en-US" sz="1600" dirty="0" err="1"/>
              <a:t>feature_names</a:t>
            </a:r>
            <a:r>
              <a:rPr lang="en-US" sz="1600" dirty="0"/>
              <a:t>[col], X[0, col]) for col in </a:t>
            </a:r>
            <a:r>
              <a:rPr lang="en-US" sz="1600" dirty="0" err="1"/>
              <a:t>X.nonzero</a:t>
            </a:r>
            <a:r>
              <a:rPr lang="en-US" sz="1600" dirty="0"/>
              <a:t>()[1]]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    </a:t>
            </a:r>
            <a:r>
              <a:rPr lang="en-US" sz="1600" dirty="0" err="1"/>
              <a:t>freq_list</a:t>
            </a:r>
            <a:r>
              <a:rPr lang="en-US" sz="1600" dirty="0"/>
              <a:t> = [(word, </a:t>
            </a:r>
            <a:r>
              <a:rPr lang="en-US" sz="1600" dirty="0" err="1"/>
              <a:t>freq</a:t>
            </a:r>
            <a:r>
              <a:rPr lang="en-US" sz="1600" dirty="0"/>
              <a:t>) for word, </a:t>
            </a:r>
            <a:r>
              <a:rPr lang="en-US" sz="1600" dirty="0" err="1"/>
              <a:t>freq</a:t>
            </a:r>
            <a:r>
              <a:rPr lang="en-US" sz="1600" dirty="0"/>
              <a:t> in sorted(</a:t>
            </a:r>
            <a:r>
              <a:rPr lang="en-US" sz="1600" dirty="0" err="1"/>
              <a:t>tfidf_scores</a:t>
            </a:r>
            <a:r>
              <a:rPr lang="en-US" sz="1600" dirty="0"/>
              <a:t>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                                                       key=</a:t>
            </a:r>
            <a:r>
              <a:rPr lang="en-US" sz="1600" dirty="0" err="1"/>
              <a:t>itemgetter</a:t>
            </a:r>
            <a:r>
              <a:rPr lang="en-US" sz="1600" dirty="0"/>
              <a:t>(1),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                                                       reverse=True)]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919891" y="4143929"/>
            <a:ext cx="389298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corpus = []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with open(LENTA_TEXTS_FN) as </a:t>
            </a:r>
            <a:r>
              <a:rPr lang="en-US" sz="1600" dirty="0" err="1"/>
              <a:t>corpus_f</a:t>
            </a:r>
            <a:r>
              <a:rPr lang="en-US" sz="1600" dirty="0"/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    for document in </a:t>
            </a:r>
            <a:r>
              <a:rPr lang="en-US" sz="1600" dirty="0" err="1"/>
              <a:t>corpus_f</a:t>
            </a:r>
            <a:r>
              <a:rPr lang="en-US" sz="1600" dirty="0"/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        </a:t>
            </a:r>
            <a:r>
              <a:rPr lang="en-US" sz="1600" dirty="0" err="1"/>
              <a:t>corpus.append</a:t>
            </a:r>
            <a:r>
              <a:rPr lang="en-US" sz="1600" dirty="0"/>
              <a:t>(document)       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        if </a:t>
            </a:r>
            <a:r>
              <a:rPr lang="en-US" sz="1600" dirty="0" err="1"/>
              <a:t>len</a:t>
            </a:r>
            <a:r>
              <a:rPr lang="en-US" sz="1600" dirty="0"/>
              <a:t>(corpus) &gt; 1000: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            break</a:t>
            </a:r>
            <a:endParaRPr lang="ru-RU" sz="1600" dirty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37351" y="3889316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Не </a:t>
            </a:r>
            <a:r>
              <a:rPr lang="ru-RU" dirty="0" smtClean="0"/>
              <a:t>ясна, собственно, </a:t>
            </a:r>
            <a:r>
              <a:rPr lang="ru-RU" dirty="0"/>
              <a:t>вот эта часть тетради</a:t>
            </a:r>
            <a:r>
              <a:rPr lang="ru-RU" dirty="0" smtClean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534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998744"/>
            <a:ext cx="9601196" cy="1137165"/>
          </a:xfrm>
        </p:spPr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Достижения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sz="3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021773" y="3156912"/>
            <a:ext cx="10148452" cy="1485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Думала, что брошу эту затею после первых попыток в течение 8 часов добраться до текстов статей. Продержалась дольше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 smtClean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Узнала о существовании целого мира кодов…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Почти научилась не путать </a:t>
            </a:r>
            <a:r>
              <a:rPr lang="en-US" dirty="0" smtClean="0"/>
              <a:t>ctrl-c </a:t>
            </a:r>
            <a:r>
              <a:rPr lang="ru-RU" dirty="0" smtClean="0"/>
              <a:t>и </a:t>
            </a:r>
            <a:r>
              <a:rPr lang="en-US" dirty="0" smtClean="0"/>
              <a:t>ctrl-v</a:t>
            </a:r>
            <a:endParaRPr lang="ru-RU" dirty="0" smtClean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95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718896"/>
            <a:ext cx="9601196" cy="1303867"/>
          </a:xfrm>
        </p:spPr>
        <p:txBody>
          <a:bodyPr/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Сбор корпуса текстов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Загрузка статей (модули </a:t>
            </a:r>
            <a:r>
              <a:rPr lang="en-US" dirty="0"/>
              <a:t>requests </a:t>
            </a:r>
            <a:r>
              <a:rPr lang="ru-RU" dirty="0"/>
              <a:t>и </a:t>
            </a:r>
            <a:r>
              <a:rPr lang="en-US" dirty="0" err="1"/>
              <a:t>BeautifulSoup</a:t>
            </a:r>
            <a:r>
              <a:rPr lang="ru-RU" dirty="0"/>
              <a:t>)с сайта </a:t>
            </a:r>
            <a:r>
              <a:rPr lang="ru-RU" dirty="0">
                <a:hlinkClick r:id="rId2"/>
              </a:rPr>
              <a:t>https://fincult.info/</a:t>
            </a:r>
            <a:r>
              <a:rPr lang="ru-RU" dirty="0"/>
              <a:t> - «Финансовая культура».</a:t>
            </a:r>
          </a:p>
          <a:p>
            <a:pPr algn="just"/>
            <a:r>
              <a:rPr lang="ru-RU" dirty="0"/>
              <a:t>Сайт </a:t>
            </a:r>
            <a:r>
              <a:rPr lang="en-US" dirty="0" err="1"/>
              <a:t>Fincult</a:t>
            </a:r>
            <a:r>
              <a:rPr lang="ru-RU" dirty="0"/>
              <a:t>.</a:t>
            </a:r>
            <a:r>
              <a:rPr lang="en-US" dirty="0"/>
              <a:t>info</a:t>
            </a:r>
            <a:r>
              <a:rPr lang="ru-RU" dirty="0"/>
              <a:t> -  информационно-просветительский ресурс, созданный Центральным банком Российской Федерации. Сайт предназначен для широкой аудитории с разным уровнем знаний об экономике и разными финансовыми потребностями и возможностями. Все материалы сайта fincult.info могут быть воспроизведены в любых средствах массовой информации, интернет-сайтах или на любых иных носителях без каких-либо ограничений по объему и срокам публикации.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69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74660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ru-RU" sz="49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Предварительная </a:t>
            </a:r>
            <a:r>
              <a:rPr lang="ru-RU" sz="4900" i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обработка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Разбиение </a:t>
            </a:r>
            <a:r>
              <a:rPr lang="ru-RU" dirty="0"/>
              <a:t>на </a:t>
            </a:r>
            <a:r>
              <a:rPr lang="ru-RU" dirty="0" err="1"/>
              <a:t>токены</a:t>
            </a:r>
            <a:r>
              <a:rPr lang="ru-RU" dirty="0"/>
              <a:t> (в данном случае – слова). Используется функция</a:t>
            </a:r>
            <a:r>
              <a:rPr lang="en-US" dirty="0"/>
              <a:t> </a:t>
            </a:r>
            <a:r>
              <a:rPr lang="en-US" dirty="0" err="1"/>
              <a:t>word_tokenize</a:t>
            </a:r>
            <a:r>
              <a:rPr lang="en-US" dirty="0"/>
              <a:t> </a:t>
            </a:r>
            <a:r>
              <a:rPr lang="ru-RU" dirty="0"/>
              <a:t>библиотеки </a:t>
            </a:r>
            <a:r>
              <a:rPr lang="en-US" dirty="0">
                <a:hlinkClick r:id="rId2"/>
              </a:rPr>
              <a:t>NLTK</a:t>
            </a:r>
            <a:r>
              <a:rPr lang="en-US" dirty="0"/>
              <a:t> - Natural Language Toolkit.</a:t>
            </a:r>
            <a:endParaRPr lang="ru-RU" dirty="0"/>
          </a:p>
          <a:p>
            <a:r>
              <a:rPr lang="ru-RU" dirty="0"/>
              <a:t>Приведение к начальной форме с </a:t>
            </a:r>
            <a:r>
              <a:rPr lang="ru-RU" dirty="0" err="1"/>
              <a:t>лемматизацией</a:t>
            </a:r>
            <a:r>
              <a:rPr lang="ru-RU" dirty="0"/>
              <a:t> (</a:t>
            </a:r>
            <a:r>
              <a:rPr lang="ru-RU" dirty="0">
                <a:hlinkClick r:id="rId3"/>
              </a:rPr>
              <a:t>pymorphy2</a:t>
            </a:r>
            <a:r>
              <a:rPr lang="ru-RU" dirty="0"/>
              <a:t> – инструмент для морфологического анализа русского и украинского языков.) </a:t>
            </a:r>
          </a:p>
          <a:p>
            <a:r>
              <a:rPr lang="ru-RU" dirty="0"/>
              <a:t>Исключение стоп-слов с добавлением дополнительных неинформативных слов для данного конкретного случая (глаголы движения, например: идти, стоять, бежать, лететь, плыть, чувственного восприятия и мышления: видеть, слышать, думать, хотеть, любить, мечтать)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7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1" y="718895"/>
            <a:ext cx="9601196" cy="1303867"/>
          </a:xfrm>
        </p:spPr>
        <p:txBody>
          <a:bodyPr>
            <a:noAutofit/>
          </a:bodyPr>
          <a:lstStyle/>
          <a:p>
            <a:r>
              <a:rPr lang="ru-RU" i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Анализ частотности</a:t>
            </a:r>
            <a:endParaRPr lang="ru-RU" i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TF </a:t>
            </a:r>
            <a:r>
              <a:rPr lang="ru-RU" dirty="0"/>
              <a:t>(или частота слова, отношение количества употреблений какого-либо слова к совокупному количеству слов документа). </a:t>
            </a:r>
          </a:p>
          <a:p>
            <a:r>
              <a:rPr lang="ru-RU" dirty="0"/>
              <a:t>IDF (обратная частотность документов, с которой какое-либо слово упоминается в документах коллекции). </a:t>
            </a:r>
          </a:p>
          <a:p>
            <a:r>
              <a:rPr lang="ru-RU" dirty="0"/>
              <a:t>Для проверки адекватности: определить первые N ранжированных слов для каждой статьи и сравнить содержание статей с ключевыми словами с наивысшим рейтингом, выбранными алгоритмом TF IDF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Облако слов.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19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Коды и 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800" dirty="0" smtClean="0"/>
              <a:t>(</a:t>
            </a:r>
            <a:r>
              <a:rPr lang="ru-RU" sz="2800" dirty="0" err="1" smtClean="0"/>
              <a:t>парсинг</a:t>
            </a:r>
            <a:r>
              <a:rPr lang="ru-RU" sz="2800" dirty="0" smtClean="0"/>
              <a:t> сайта) 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9954490" cy="331893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url</a:t>
            </a:r>
            <a:r>
              <a:rPr lang="en-US" dirty="0"/>
              <a:t> = 'https://fincult.info/articles/</a:t>
            </a:r>
            <a:r>
              <a:rPr lang="en-US" dirty="0" err="1"/>
              <a:t>ostorozhno-moshenniki</a:t>
            </a:r>
            <a:r>
              <a:rPr lang="en-US" dirty="0"/>
              <a:t>/'  </a:t>
            </a:r>
            <a:r>
              <a:rPr lang="en-US" sz="1600" dirty="0">
                <a:solidFill>
                  <a:srgbClr val="00B050"/>
                </a:solidFill>
              </a:rPr>
              <a:t>#</a:t>
            </a:r>
            <a:r>
              <a:rPr lang="ru-RU" sz="1600" dirty="0">
                <a:solidFill>
                  <a:srgbClr val="00B050"/>
                </a:solidFill>
              </a:rPr>
              <a:t>ссылка на страницу сайта </a:t>
            </a:r>
            <a:r>
              <a:rPr lang="ru-RU" sz="1600" dirty="0" err="1">
                <a:solidFill>
                  <a:srgbClr val="00B050"/>
                </a:solidFill>
              </a:rPr>
              <a:t>финкульт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dirty="0" err="1"/>
              <a:t>page.text</a:t>
            </a:r>
            <a:r>
              <a:rPr lang="ru-RU" dirty="0"/>
              <a:t> #доступ к текстовому содержимому веб-файлов</a:t>
            </a:r>
          </a:p>
          <a:p>
            <a:r>
              <a:rPr lang="en-US" dirty="0"/>
              <a:t>soup = </a:t>
            </a:r>
            <a:r>
              <a:rPr lang="en-US" dirty="0" err="1"/>
              <a:t>BeautifulSoup</a:t>
            </a:r>
            <a:r>
              <a:rPr lang="en-US" dirty="0"/>
              <a:t>(</a:t>
            </a:r>
            <a:r>
              <a:rPr lang="en-US" dirty="0" err="1"/>
              <a:t>page.text</a:t>
            </a:r>
            <a:r>
              <a:rPr lang="en-US" dirty="0"/>
              <a:t>, '</a:t>
            </a:r>
            <a:r>
              <a:rPr lang="en-US" dirty="0" err="1"/>
              <a:t>html.parser</a:t>
            </a:r>
            <a:r>
              <a:rPr lang="en-US" dirty="0"/>
              <a:t>') </a:t>
            </a:r>
            <a:r>
              <a:rPr lang="en-US" sz="1600" dirty="0">
                <a:solidFill>
                  <a:srgbClr val="00B050"/>
                </a:solidFill>
              </a:rPr>
              <a:t>#</a:t>
            </a:r>
            <a:r>
              <a:rPr lang="ru-RU" sz="1600" dirty="0">
                <a:solidFill>
                  <a:srgbClr val="00B050"/>
                </a:solidFill>
              </a:rPr>
              <a:t>сохранение в переменную </a:t>
            </a:r>
            <a:r>
              <a:rPr lang="en-US" sz="1600" dirty="0">
                <a:solidFill>
                  <a:srgbClr val="00B050"/>
                </a:solidFill>
              </a:rPr>
              <a:t>soup</a:t>
            </a:r>
          </a:p>
          <a:p>
            <a:r>
              <a:rPr lang="en-US" dirty="0"/>
              <a:t>print(</a:t>
            </a:r>
            <a:r>
              <a:rPr lang="en-US" dirty="0" err="1"/>
              <a:t>soup.prettify</a:t>
            </a:r>
            <a:r>
              <a:rPr lang="en-US" dirty="0"/>
              <a:t>())</a:t>
            </a:r>
            <a:r>
              <a:rPr lang="en-US" sz="1600" dirty="0">
                <a:solidFill>
                  <a:srgbClr val="00B050"/>
                </a:solidFill>
              </a:rPr>
              <a:t> # </a:t>
            </a:r>
            <a:r>
              <a:rPr lang="ru-RU" sz="1600" dirty="0">
                <a:solidFill>
                  <a:srgbClr val="00B050"/>
                </a:solidFill>
              </a:rPr>
              <a:t>показывает страницу красиво</a:t>
            </a:r>
          </a:p>
          <a:p>
            <a:r>
              <a:rPr lang="en-US" dirty="0"/>
              <a:t>for tag in </a:t>
            </a:r>
            <a:r>
              <a:rPr lang="en-US" dirty="0" err="1"/>
              <a:t>soup.findAll</a:t>
            </a:r>
            <a:r>
              <a:rPr lang="en-US" dirty="0"/>
              <a:t>('a', </a:t>
            </a:r>
            <a:r>
              <a:rPr lang="en-US" dirty="0" err="1"/>
              <a:t>href</a:t>
            </a:r>
            <a:r>
              <a:rPr lang="en-US" dirty="0"/>
              <a:t>=True): </a:t>
            </a:r>
            <a:r>
              <a:rPr lang="en-US" sz="1600" dirty="0">
                <a:solidFill>
                  <a:srgbClr val="00B050"/>
                </a:solidFill>
              </a:rPr>
              <a:t># </a:t>
            </a:r>
            <a:r>
              <a:rPr lang="ru-RU" sz="1600" dirty="0">
                <a:solidFill>
                  <a:srgbClr val="00B050"/>
                </a:solidFill>
              </a:rPr>
              <a:t>ищет теги &lt;а, в которых есть ссылка </a:t>
            </a:r>
            <a:r>
              <a:rPr lang="en-US" sz="1600" dirty="0" err="1">
                <a:solidFill>
                  <a:srgbClr val="00B050"/>
                </a:solidFill>
              </a:rPr>
              <a:t>href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dirty="0"/>
              <a:t>     if '/article/' in tag['</a:t>
            </a:r>
            <a:r>
              <a:rPr lang="en-US" dirty="0" err="1"/>
              <a:t>href</a:t>
            </a:r>
            <a:r>
              <a:rPr lang="en-US" dirty="0"/>
              <a:t>']: </a:t>
            </a:r>
            <a:r>
              <a:rPr lang="en-US" sz="1600" dirty="0">
                <a:solidFill>
                  <a:srgbClr val="00B050"/>
                </a:solidFill>
              </a:rPr>
              <a:t># </a:t>
            </a:r>
            <a:r>
              <a:rPr lang="ru-RU" sz="1600" dirty="0">
                <a:solidFill>
                  <a:srgbClr val="00B050"/>
                </a:solidFill>
              </a:rPr>
              <a:t>ищет строки с вхождением /</a:t>
            </a:r>
            <a:r>
              <a:rPr lang="en-US" sz="1600" dirty="0">
                <a:solidFill>
                  <a:srgbClr val="00B050"/>
                </a:solidFill>
              </a:rPr>
              <a:t>article/</a:t>
            </a:r>
          </a:p>
          <a:p>
            <a:r>
              <a:rPr lang="en-US" dirty="0"/>
              <a:t>         print(tag['</a:t>
            </a:r>
            <a:r>
              <a:rPr lang="en-US" dirty="0" err="1"/>
              <a:t>href</a:t>
            </a:r>
            <a:r>
              <a:rPr lang="en-US" dirty="0" smtClean="0"/>
              <a:t>'])</a:t>
            </a:r>
            <a:endParaRPr lang="ru-RU" dirty="0" smtClean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924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Коды и результаты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800" dirty="0"/>
              <a:t>(</a:t>
            </a:r>
            <a:r>
              <a:rPr lang="ru-RU" sz="2800" dirty="0" err="1"/>
              <a:t>парсинг</a:t>
            </a:r>
            <a:r>
              <a:rPr lang="ru-RU" sz="2800" dirty="0"/>
              <a:t> сайта)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for tag in </a:t>
            </a:r>
            <a:r>
              <a:rPr lang="en-US" dirty="0" err="1"/>
              <a:t>soup.findAll</a:t>
            </a:r>
            <a:r>
              <a:rPr lang="en-US" dirty="0"/>
              <a:t>('a', </a:t>
            </a:r>
            <a:r>
              <a:rPr lang="en-US" dirty="0" err="1"/>
              <a:t>href</a:t>
            </a:r>
            <a:r>
              <a:rPr lang="en-US" dirty="0"/>
              <a:t>=True):</a:t>
            </a:r>
          </a:p>
          <a:p>
            <a:r>
              <a:rPr lang="en-US" dirty="0"/>
              <a:t>     if '/article/' in tag['</a:t>
            </a:r>
            <a:r>
              <a:rPr lang="en-US" dirty="0" err="1"/>
              <a:t>href</a:t>
            </a:r>
            <a:r>
              <a:rPr lang="en-US" dirty="0"/>
              <a:t>']:</a:t>
            </a:r>
          </a:p>
          <a:p>
            <a:r>
              <a:rPr lang="en-US" dirty="0"/>
              <a:t>         header = </a:t>
            </a:r>
            <a:r>
              <a:rPr lang="en-US" dirty="0" err="1"/>
              <a:t>tag.text</a:t>
            </a:r>
            <a:r>
              <a:rPr lang="en-US" dirty="0"/>
              <a:t> </a:t>
            </a:r>
            <a:r>
              <a:rPr lang="en-US" dirty="0">
                <a:solidFill>
                  <a:srgbClr val="00B050"/>
                </a:solidFill>
              </a:rPr>
              <a:t># </a:t>
            </a:r>
            <a:r>
              <a:rPr lang="ru-RU" dirty="0">
                <a:solidFill>
                  <a:srgbClr val="00B050"/>
                </a:solidFill>
              </a:rPr>
              <a:t>сохраняем заголовок</a:t>
            </a:r>
          </a:p>
          <a:p>
            <a:r>
              <a:rPr lang="ru-RU" dirty="0"/>
              <a:t>         </a:t>
            </a:r>
            <a:r>
              <a:rPr lang="en-US" dirty="0" err="1"/>
              <a:t>child_url</a:t>
            </a:r>
            <a:r>
              <a:rPr lang="en-US" dirty="0"/>
              <a:t> = (f'{</a:t>
            </a:r>
            <a:r>
              <a:rPr lang="en-US" dirty="0" err="1"/>
              <a:t>url</a:t>
            </a:r>
            <a:r>
              <a:rPr lang="en-US" dirty="0"/>
              <a:t>[0:20]}{tag["</a:t>
            </a:r>
            <a:r>
              <a:rPr lang="en-US" dirty="0" err="1"/>
              <a:t>href</a:t>
            </a:r>
            <a:r>
              <a:rPr lang="en-US" dirty="0"/>
              <a:t>"]}') </a:t>
            </a:r>
            <a:r>
              <a:rPr lang="en-US" dirty="0">
                <a:solidFill>
                  <a:srgbClr val="00B050"/>
                </a:solidFill>
              </a:rPr>
              <a:t>#</a:t>
            </a:r>
            <a:r>
              <a:rPr lang="ru-RU" dirty="0">
                <a:solidFill>
                  <a:srgbClr val="00B050"/>
                </a:solidFill>
              </a:rPr>
              <a:t>соединяет начало адреса сайта и ссылку на статью, </a:t>
            </a:r>
            <a:r>
              <a:rPr lang="ru-RU" dirty="0" smtClean="0">
                <a:solidFill>
                  <a:srgbClr val="00B050"/>
                </a:solidFill>
              </a:rPr>
              <a:t/>
            </a:r>
            <a:br>
              <a:rPr lang="ru-RU" dirty="0" smtClean="0">
                <a:solidFill>
                  <a:srgbClr val="00B050"/>
                </a:solidFill>
              </a:rPr>
            </a:br>
            <a:r>
              <a:rPr lang="ru-RU" dirty="0" smtClean="0">
                <a:solidFill>
                  <a:srgbClr val="00B050"/>
                </a:solidFill>
              </a:rPr>
              <a:t>															получается</a:t>
            </a:r>
            <a:r>
              <a:rPr lang="ru-RU" dirty="0">
                <a:solidFill>
                  <a:srgbClr val="00B050"/>
                </a:solidFill>
              </a:rPr>
              <a:t> адрес статьи</a:t>
            </a:r>
          </a:p>
          <a:p>
            <a:r>
              <a:rPr lang="en-US" dirty="0"/>
              <a:t>r = </a:t>
            </a:r>
            <a:r>
              <a:rPr lang="en-US" dirty="0" err="1"/>
              <a:t>rq.get</a:t>
            </a:r>
            <a:r>
              <a:rPr lang="en-US" dirty="0"/>
              <a:t>(</a:t>
            </a:r>
            <a:r>
              <a:rPr lang="en-US" dirty="0" err="1"/>
              <a:t>child_url</a:t>
            </a:r>
            <a:r>
              <a:rPr lang="en-US" dirty="0"/>
              <a:t>)</a:t>
            </a:r>
          </a:p>
          <a:p>
            <a:r>
              <a:rPr lang="en-US" dirty="0"/>
              <a:t>         html = </a:t>
            </a:r>
            <a:r>
              <a:rPr lang="en-US" dirty="0" err="1"/>
              <a:t>r.text</a:t>
            </a:r>
            <a:r>
              <a:rPr lang="en-US" dirty="0"/>
              <a:t> </a:t>
            </a:r>
            <a:r>
              <a:rPr lang="en-US" dirty="0">
                <a:solidFill>
                  <a:srgbClr val="00B050"/>
                </a:solidFill>
              </a:rPr>
              <a:t># </a:t>
            </a:r>
            <a:r>
              <a:rPr lang="ru-RU" dirty="0" smtClean="0">
                <a:solidFill>
                  <a:srgbClr val="00B050"/>
                </a:solidFill>
              </a:rPr>
              <a:t>сохранение</a:t>
            </a:r>
            <a:r>
              <a:rPr lang="ru-RU" dirty="0">
                <a:solidFill>
                  <a:srgbClr val="00B050"/>
                </a:solidFill>
              </a:rPr>
              <a:t> </a:t>
            </a:r>
            <a:r>
              <a:rPr lang="ru-RU" dirty="0" smtClean="0">
                <a:solidFill>
                  <a:srgbClr val="00B050"/>
                </a:solidFill>
              </a:rPr>
              <a:t>исходного</a:t>
            </a:r>
            <a:r>
              <a:rPr lang="ru-RU" dirty="0">
                <a:solidFill>
                  <a:srgbClr val="00B050"/>
                </a:solidFill>
              </a:rPr>
              <a:t> </a:t>
            </a:r>
            <a:r>
              <a:rPr lang="ru-RU" dirty="0" smtClean="0">
                <a:solidFill>
                  <a:srgbClr val="00B050"/>
                </a:solidFill>
              </a:rPr>
              <a:t>кода</a:t>
            </a:r>
            <a:r>
              <a:rPr lang="ru-RU" dirty="0">
                <a:solidFill>
                  <a:srgbClr val="00B050"/>
                </a:solidFill>
              </a:rPr>
              <a:t> страницы из ответа сервера</a:t>
            </a:r>
          </a:p>
          <a:p>
            <a:r>
              <a:rPr lang="ru-RU" dirty="0"/>
              <a:t>         </a:t>
            </a:r>
            <a:r>
              <a:rPr lang="en-US" dirty="0" err="1"/>
              <a:t>child_soup</a:t>
            </a:r>
            <a:r>
              <a:rPr lang="en-US" dirty="0"/>
              <a:t> = </a:t>
            </a:r>
            <a:r>
              <a:rPr lang="en-US" dirty="0" err="1"/>
              <a:t>BeautifulSoup</a:t>
            </a:r>
            <a:r>
              <a:rPr lang="en-US" dirty="0"/>
              <a:t>(html, '</a:t>
            </a:r>
            <a:r>
              <a:rPr lang="en-US" dirty="0" err="1"/>
              <a:t>html.parser</a:t>
            </a:r>
            <a:r>
              <a:rPr lang="en-US" dirty="0"/>
              <a:t>') </a:t>
            </a:r>
            <a:r>
              <a:rPr lang="en-US" dirty="0">
                <a:solidFill>
                  <a:srgbClr val="00B050"/>
                </a:solidFill>
              </a:rPr>
              <a:t>#</a:t>
            </a:r>
            <a:r>
              <a:rPr lang="ru-RU" dirty="0">
                <a:solidFill>
                  <a:srgbClr val="00B050"/>
                </a:solidFill>
              </a:rPr>
              <a:t> суп из кода</a:t>
            </a:r>
          </a:p>
          <a:p>
            <a:r>
              <a:rPr lang="ru-RU" dirty="0"/>
              <a:t>         </a:t>
            </a:r>
            <a:r>
              <a:rPr lang="en-US" dirty="0" err="1"/>
              <a:t>art_text</a:t>
            </a:r>
            <a:r>
              <a:rPr lang="en-US" dirty="0"/>
              <a:t> = '\</a:t>
            </a:r>
            <a:r>
              <a:rPr lang="en-US" dirty="0" err="1"/>
              <a:t>n'.join</a:t>
            </a:r>
            <a:r>
              <a:rPr lang="en-US" dirty="0"/>
              <a:t>(</a:t>
            </a:r>
            <a:r>
              <a:rPr lang="en-US" dirty="0" err="1"/>
              <a:t>tag.text</a:t>
            </a:r>
            <a:r>
              <a:rPr lang="en-US" dirty="0"/>
              <a:t> for tag in </a:t>
            </a:r>
            <a:r>
              <a:rPr lang="en-US" dirty="0" err="1"/>
              <a:t>child_soup.find_all</a:t>
            </a:r>
            <a:r>
              <a:rPr lang="en-US" dirty="0"/>
              <a:t>('p'))</a:t>
            </a:r>
          </a:p>
          <a:p>
            <a:r>
              <a:rPr lang="en-US" dirty="0"/>
              <a:t>         </a:t>
            </a:r>
            <a:r>
              <a:rPr lang="en-US" dirty="0" err="1"/>
              <a:t>headers_articles</a:t>
            </a:r>
            <a:r>
              <a:rPr lang="en-US" dirty="0"/>
              <a:t> = {} </a:t>
            </a:r>
            <a:r>
              <a:rPr lang="en-US" dirty="0">
                <a:solidFill>
                  <a:srgbClr val="00B050"/>
                </a:solidFill>
              </a:rPr>
              <a:t># </a:t>
            </a:r>
            <a:r>
              <a:rPr lang="ru-RU" dirty="0">
                <a:solidFill>
                  <a:srgbClr val="00B050"/>
                </a:solidFill>
              </a:rPr>
              <a:t>создание пустого словаря, куда помещаются заголовки и статьи</a:t>
            </a:r>
          </a:p>
          <a:p>
            <a:r>
              <a:rPr lang="ru-RU" dirty="0"/>
              <a:t>         </a:t>
            </a:r>
            <a:r>
              <a:rPr lang="en-US" dirty="0" err="1"/>
              <a:t>headers_articles</a:t>
            </a:r>
            <a:r>
              <a:rPr lang="en-US" dirty="0"/>
              <a:t>[header] = </a:t>
            </a:r>
            <a:r>
              <a:rPr lang="en-US" dirty="0" err="1"/>
              <a:t>art_text</a:t>
            </a:r>
            <a:r>
              <a:rPr lang="en-US" dirty="0"/>
              <a:t> </a:t>
            </a:r>
            <a:r>
              <a:rPr lang="en-US" dirty="0">
                <a:solidFill>
                  <a:srgbClr val="00B050"/>
                </a:solidFill>
              </a:rPr>
              <a:t># </a:t>
            </a:r>
            <a:r>
              <a:rPr lang="ru-RU" dirty="0">
                <a:solidFill>
                  <a:srgbClr val="00B050"/>
                </a:solidFill>
              </a:rPr>
              <a:t>добавление в словарь текста статьи по заголовку в качестве ключа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99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Коды и результаты</a:t>
            </a:r>
            <a:r>
              <a:rPr lang="ru-RU" sz="32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/>
            </a:r>
            <a:br>
              <a:rPr lang="ru-RU" sz="3200" i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ru-RU" sz="3100" dirty="0" smtClean="0"/>
              <a:t>(получение текстов)</a:t>
            </a:r>
            <a:endParaRPr lang="ru-RU" sz="31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2" y="2785532"/>
            <a:ext cx="9601196" cy="3318936"/>
          </a:xfrm>
        </p:spPr>
        <p:txBody>
          <a:bodyPr/>
          <a:lstStyle/>
          <a:p>
            <a:r>
              <a:rPr lang="ru-RU" dirty="0"/>
              <a:t>Тексты статей </a:t>
            </a:r>
            <a:r>
              <a:rPr lang="ru-RU" dirty="0" smtClean="0"/>
              <a:t>помещены в отдельные файлы </a:t>
            </a:r>
            <a:r>
              <a:rPr lang="en-US" dirty="0" smtClean="0"/>
              <a:t>.txt (</a:t>
            </a:r>
            <a:r>
              <a:rPr lang="ru-RU" dirty="0" smtClean="0"/>
              <a:t>вручную). Для разделения по файлам использованы фигурные скобки получившегося на предыдущем шаге словаря. </a:t>
            </a:r>
            <a:endParaRPr lang="ru-RU" dirty="0"/>
          </a:p>
          <a:p>
            <a:r>
              <a:rPr lang="ru-RU" dirty="0" smtClean="0"/>
              <a:t>Полученные </a:t>
            </a:r>
            <a:r>
              <a:rPr lang="ru-RU" dirty="0"/>
              <a:t>текстовые файлы </a:t>
            </a:r>
            <a:r>
              <a:rPr lang="ru-RU" dirty="0" smtClean="0"/>
              <a:t>для дальнейшей обработки необходимо прочитать, </a:t>
            </a:r>
            <a:r>
              <a:rPr lang="ru-RU" dirty="0" err="1" smtClean="0"/>
              <a:t>токенизировать</a:t>
            </a:r>
            <a:r>
              <a:rPr lang="ru-RU" dirty="0" smtClean="0"/>
              <a:t>, нормализовать, исключить стоп-слова.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28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1046</TotalTime>
  <Words>1516</Words>
  <Application>Microsoft Office PowerPoint</Application>
  <PresentationFormat>Широкоэкранный</PresentationFormat>
  <Paragraphs>885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Garamond</vt:lpstr>
      <vt:lpstr>Impact</vt:lpstr>
      <vt:lpstr>Wingdings</vt:lpstr>
      <vt:lpstr>Натуральные материалы</vt:lpstr>
      <vt:lpstr>«Фининформатор»</vt:lpstr>
      <vt:lpstr>Идея</vt:lpstr>
      <vt:lpstr>Проблематика</vt:lpstr>
      <vt:lpstr>Сбор корпуса текстов </vt:lpstr>
      <vt:lpstr>Предварительная обработка</vt:lpstr>
      <vt:lpstr>Анализ частотности</vt:lpstr>
      <vt:lpstr>Коды и результаты (парсинг сайта) </vt:lpstr>
      <vt:lpstr>Коды и результаты (парсинг сайта) </vt:lpstr>
      <vt:lpstr>Коды и результаты (получение текстов)</vt:lpstr>
      <vt:lpstr>Коды и результаты (предобработка текстов)</vt:lpstr>
      <vt:lpstr>Коды и результаты (предобработка текстов)</vt:lpstr>
      <vt:lpstr>Коды и результаты (предобработка текстов)</vt:lpstr>
      <vt:lpstr>Презентация PowerPoint</vt:lpstr>
      <vt:lpstr>Коды и результаты (графики и облака слов)</vt:lpstr>
      <vt:lpstr>Результаты (графики и облака)</vt:lpstr>
      <vt:lpstr>Результаты (графики и облака)</vt:lpstr>
      <vt:lpstr>Результаты (Tokens_All)</vt:lpstr>
      <vt:lpstr>Результаты (004)</vt:lpstr>
      <vt:lpstr>Результаты (060)</vt:lpstr>
      <vt:lpstr>Результаты (090)</vt:lpstr>
      <vt:lpstr>Результаты (128)</vt:lpstr>
      <vt:lpstr>Результаты (147)</vt:lpstr>
      <vt:lpstr>Результаты (160)</vt:lpstr>
      <vt:lpstr>Результаты (183)</vt:lpstr>
      <vt:lpstr>Результаты (201)</vt:lpstr>
      <vt:lpstr>TF</vt:lpstr>
      <vt:lpstr>TF</vt:lpstr>
      <vt:lpstr>TF</vt:lpstr>
      <vt:lpstr>TF</vt:lpstr>
      <vt:lpstr>Выводы (в первом приближении)</vt:lpstr>
      <vt:lpstr>Неудачи</vt:lpstr>
      <vt:lpstr>Достижения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«Фининформатор»</dc:title>
  <dc:creator>Sveta</dc:creator>
  <cp:lastModifiedBy>Sveta</cp:lastModifiedBy>
  <cp:revision>38</cp:revision>
  <dcterms:created xsi:type="dcterms:W3CDTF">2021-03-07T12:33:18Z</dcterms:created>
  <dcterms:modified xsi:type="dcterms:W3CDTF">2021-03-10T21:18:37Z</dcterms:modified>
</cp:coreProperties>
</file>